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rels" ContentType="application/vnd.openxmlformats-package.relationships+xml"/>
  <Default Extension="vml" ContentType="application/vnd.openxmlformats-officedocument.vmlDrawing"/>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9" r:id="rId1"/>
  </p:sldMasterIdLst>
  <p:notesMasterIdLst>
    <p:notesMasterId r:id="rId69"/>
  </p:notesMasterIdLst>
  <p:handoutMasterIdLst>
    <p:handoutMasterId r:id="rId70"/>
  </p:handoutMasterIdLst>
  <p:sldIdLst>
    <p:sldId id="517" r:id="rId2"/>
    <p:sldId id="566" r:id="rId3"/>
    <p:sldId id="518" r:id="rId4"/>
    <p:sldId id="519" r:id="rId5"/>
    <p:sldId id="520" r:id="rId6"/>
    <p:sldId id="559" r:id="rId7"/>
    <p:sldId id="563" r:id="rId8"/>
    <p:sldId id="521" r:id="rId9"/>
    <p:sldId id="522" r:id="rId10"/>
    <p:sldId id="523" r:id="rId11"/>
    <p:sldId id="524" r:id="rId12"/>
    <p:sldId id="525" r:id="rId13"/>
    <p:sldId id="526" r:id="rId14"/>
    <p:sldId id="558" r:id="rId15"/>
    <p:sldId id="527" r:id="rId16"/>
    <p:sldId id="528" r:id="rId17"/>
    <p:sldId id="529" r:id="rId18"/>
    <p:sldId id="530" r:id="rId19"/>
    <p:sldId id="564" r:id="rId20"/>
    <p:sldId id="531" r:id="rId21"/>
    <p:sldId id="532" r:id="rId22"/>
    <p:sldId id="533" r:id="rId23"/>
    <p:sldId id="534" r:id="rId24"/>
    <p:sldId id="560" r:id="rId25"/>
    <p:sldId id="535" r:id="rId26"/>
    <p:sldId id="565" r:id="rId27"/>
    <p:sldId id="536" r:id="rId28"/>
    <p:sldId id="538" r:id="rId29"/>
    <p:sldId id="539" r:id="rId30"/>
    <p:sldId id="540" r:id="rId31"/>
    <p:sldId id="541" r:id="rId32"/>
    <p:sldId id="542" r:id="rId33"/>
    <p:sldId id="543" r:id="rId34"/>
    <p:sldId id="544" r:id="rId35"/>
    <p:sldId id="545" r:id="rId36"/>
    <p:sldId id="546" r:id="rId37"/>
    <p:sldId id="547" r:id="rId38"/>
    <p:sldId id="549" r:id="rId39"/>
    <p:sldId id="550" r:id="rId40"/>
    <p:sldId id="551" r:id="rId41"/>
    <p:sldId id="552" r:id="rId42"/>
    <p:sldId id="553" r:id="rId43"/>
    <p:sldId id="554" r:id="rId44"/>
    <p:sldId id="555" r:id="rId45"/>
    <p:sldId id="556" r:id="rId46"/>
    <p:sldId id="557" r:id="rId47"/>
    <p:sldId id="421" r:id="rId48"/>
    <p:sldId id="449" r:id="rId49"/>
    <p:sldId id="422" r:id="rId50"/>
    <p:sldId id="444" r:id="rId51"/>
    <p:sldId id="424" r:id="rId52"/>
    <p:sldId id="426" r:id="rId53"/>
    <p:sldId id="567" r:id="rId54"/>
    <p:sldId id="429" r:id="rId55"/>
    <p:sldId id="430" r:id="rId56"/>
    <p:sldId id="432" r:id="rId57"/>
    <p:sldId id="435" r:id="rId58"/>
    <p:sldId id="436" r:id="rId59"/>
    <p:sldId id="498" r:id="rId60"/>
    <p:sldId id="457" r:id="rId61"/>
    <p:sldId id="458" r:id="rId62"/>
    <p:sldId id="459" r:id="rId63"/>
    <p:sldId id="460" r:id="rId64"/>
    <p:sldId id="461" r:id="rId65"/>
    <p:sldId id="462" r:id="rId66"/>
    <p:sldId id="463" r:id="rId67"/>
    <p:sldId id="464" r:id="rId68"/>
  </p:sldIdLst>
  <p:sldSz cx="9144000" cy="6858000" type="screen4x3"/>
  <p:notesSz cx="6858000" cy="9144000"/>
  <p:custDataLst>
    <p:tags r:id="rId71"/>
  </p:custDataLst>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1C5"/>
    <a:srgbClr val="0000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81" autoAdjust="0"/>
    <p:restoredTop sz="78470" autoAdjust="0"/>
  </p:normalViewPr>
  <p:slideViewPr>
    <p:cSldViewPr>
      <p:cViewPr varScale="1">
        <p:scale>
          <a:sx n="176" d="100"/>
          <a:sy n="176" d="100"/>
        </p:scale>
        <p:origin x="360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tags" Target="tags/tag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76" Type="http://schemas.microsoft.com/office/2015/10/relationships/revisionInfo" Target="revisionInfo.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 Id="rId2"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 Id="rId2"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Arial"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cs typeface="Arial" pitchFamily="34" charset="0"/>
              </a:defRPr>
            </a:lvl1pPr>
          </a:lstStyle>
          <a:p>
            <a:pPr>
              <a:defRPr/>
            </a:pPr>
            <a:fld id="{D40DA6EB-1AA1-42F0-B7CE-67869E4FBD44}" type="datetimeFigureOut">
              <a:rPr lang="en-US"/>
              <a:pPr>
                <a:defRPr/>
              </a:pPr>
              <a:t>7/8/19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cs typeface="Arial" pitchFamily="34"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cs typeface="Arial" pitchFamily="34" charset="0"/>
              </a:defRPr>
            </a:lvl1pPr>
          </a:lstStyle>
          <a:p>
            <a:pPr>
              <a:defRPr/>
            </a:pPr>
            <a:fld id="{F5A64675-6AB0-4B9D-8821-295C696FC199}" type="slidenum">
              <a:rPr lang="en-US"/>
              <a:pPr>
                <a:defRPr/>
              </a:pPr>
              <a:t>‹#›</a:t>
            </a:fld>
            <a:endParaRPr lang="en-US"/>
          </a:p>
        </p:txBody>
      </p:sp>
    </p:spTree>
    <p:extLst>
      <p:ext uri="{BB962C8B-B14F-4D97-AF65-F5344CB8AC3E}">
        <p14:creationId xmlns:p14="http://schemas.microsoft.com/office/powerpoint/2010/main" val="14824062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cs typeface="Arial" charset="0"/>
              </a:defRPr>
            </a:lvl1pPr>
          </a:lstStyle>
          <a:p>
            <a:pPr>
              <a:defRPr/>
            </a:pPr>
            <a:endParaRPr lang="en-US"/>
          </a:p>
        </p:txBody>
      </p:sp>
      <p:sp>
        <p:nvSpPr>
          <p:cNvPr id="665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Arial" charset="0"/>
              </a:defRPr>
            </a:lvl1pPr>
          </a:lstStyle>
          <a:p>
            <a:pPr>
              <a:defRPr/>
            </a:pPr>
            <a:endParaRPr lang="en-US"/>
          </a:p>
        </p:txBody>
      </p:sp>
      <p:sp>
        <p:nvSpPr>
          <p:cNvPr id="481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65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cs typeface="Arial" charset="0"/>
              </a:defRPr>
            </a:lvl1pPr>
          </a:lstStyle>
          <a:p>
            <a:pPr>
              <a:defRPr/>
            </a:pPr>
            <a:endParaRPr lang="en-US"/>
          </a:p>
        </p:txBody>
      </p:sp>
      <p:sp>
        <p:nvSpPr>
          <p:cNvPr id="665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cs typeface="Arial" charset="0"/>
              </a:defRPr>
            </a:lvl1pPr>
          </a:lstStyle>
          <a:p>
            <a:pPr>
              <a:defRPr/>
            </a:pPr>
            <a:fld id="{05E3A3DA-B80A-4433-8785-EC062E4719D3}" type="slidenum">
              <a:rPr lang="en-US"/>
              <a:pPr>
                <a:defRPr/>
              </a:pPr>
              <a:t>‹#›</a:t>
            </a:fld>
            <a:endParaRPr lang="en-US"/>
          </a:p>
        </p:txBody>
      </p:sp>
    </p:spTree>
    <p:extLst>
      <p:ext uri="{BB962C8B-B14F-4D97-AF65-F5344CB8AC3E}">
        <p14:creationId xmlns:p14="http://schemas.microsoft.com/office/powerpoint/2010/main" val="24245912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50E24645-8B74-43DE-9A1D-DF95EC4F3990}" type="slidenum">
              <a:rPr lang="en-US" sz="1200">
                <a:latin typeface="Arial" charset="0"/>
              </a:rPr>
              <a:pPr/>
              <a:t>1</a:t>
            </a:fld>
            <a:endParaRPr lang="en-US" sz="1200" dirty="0">
              <a:latin typeface="Arial"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68580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7E96F191-E803-4607-B293-0756D9D2E023}" type="slidenum">
              <a:rPr lang="en-US" sz="1200">
                <a:latin typeface="Arial" charset="0"/>
              </a:rPr>
              <a:pPr/>
              <a:t>11</a:t>
            </a:fld>
            <a:endParaRPr 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70852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7E96F191-E803-4607-B293-0756D9D2E023}" type="slidenum">
              <a:rPr lang="en-US" sz="1200">
                <a:latin typeface="Arial" charset="0"/>
              </a:rPr>
              <a:pPr/>
              <a:t>12</a:t>
            </a:fld>
            <a:endParaRPr 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a:p>
            <a:pPr eaLnBrk="1" hangingPunct="1"/>
            <a:endParaRPr lang="en-US" dirty="0" smtClean="0"/>
          </a:p>
          <a:p>
            <a:pPr eaLnBrk="1" hangingPunct="1"/>
            <a:r>
              <a:rPr lang="en-US" dirty="0" smtClean="0"/>
              <a:t>Consider an alternative</a:t>
            </a:r>
            <a:r>
              <a:rPr lang="en-US" baseline="0" dirty="0" smtClean="0"/>
              <a:t> performance measure for </a:t>
            </a:r>
            <a:r>
              <a:rPr lang="en-US" dirty="0" smtClean="0"/>
              <a:t>the vacuum-cleaner agent. We measure performance by the amount of dirt cleaned up in a single eight-hour shift.  With a rational agent, of course, what you ask for is what you get. A rational agent can  maximize this performance measure by cleaning up the dirt, then dumping it all on the floor,  then cleaning it up again, and so on.</a:t>
            </a:r>
            <a:endParaRPr lang="en-US" dirty="0"/>
          </a:p>
        </p:txBody>
      </p:sp>
    </p:spTree>
    <p:extLst>
      <p:ext uri="{BB962C8B-B14F-4D97-AF65-F5344CB8AC3E}">
        <p14:creationId xmlns:p14="http://schemas.microsoft.com/office/powerpoint/2010/main" val="1076700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821" indent="-285700">
              <a:defRPr sz="2400">
                <a:solidFill>
                  <a:schemeClr val="tx1"/>
                </a:solidFill>
                <a:latin typeface="Times New Roman" pitchFamily="18" charset="0"/>
                <a:cs typeface="Arial" charset="0"/>
              </a:defRPr>
            </a:lvl2pPr>
            <a:lvl3pPr marL="1142801" indent="-228561">
              <a:defRPr sz="2400">
                <a:solidFill>
                  <a:schemeClr val="tx1"/>
                </a:solidFill>
                <a:latin typeface="Times New Roman" pitchFamily="18" charset="0"/>
                <a:cs typeface="Arial" charset="0"/>
              </a:defRPr>
            </a:lvl3pPr>
            <a:lvl4pPr marL="1599922" indent="-228561">
              <a:defRPr sz="2400">
                <a:solidFill>
                  <a:schemeClr val="tx1"/>
                </a:solidFill>
                <a:latin typeface="Times New Roman" pitchFamily="18" charset="0"/>
                <a:cs typeface="Arial" charset="0"/>
              </a:defRPr>
            </a:lvl4pPr>
            <a:lvl5pPr marL="2057042" indent="-228561">
              <a:defRPr sz="2400">
                <a:solidFill>
                  <a:schemeClr val="tx1"/>
                </a:solidFill>
                <a:latin typeface="Times New Roman" pitchFamily="18" charset="0"/>
                <a:cs typeface="Arial" charset="0"/>
              </a:defRPr>
            </a:lvl5pPr>
            <a:lvl6pPr marL="2514162" indent="-228561" eaLnBrk="0" fontAlgn="base" hangingPunct="0">
              <a:spcBef>
                <a:spcPct val="0"/>
              </a:spcBef>
              <a:spcAft>
                <a:spcPct val="0"/>
              </a:spcAft>
              <a:defRPr sz="2400">
                <a:solidFill>
                  <a:schemeClr val="tx1"/>
                </a:solidFill>
                <a:latin typeface="Times New Roman" pitchFamily="18" charset="0"/>
                <a:cs typeface="Arial" charset="0"/>
              </a:defRPr>
            </a:lvl6pPr>
            <a:lvl7pPr marL="2971282" indent="-228561" eaLnBrk="0" fontAlgn="base" hangingPunct="0">
              <a:spcBef>
                <a:spcPct val="0"/>
              </a:spcBef>
              <a:spcAft>
                <a:spcPct val="0"/>
              </a:spcAft>
              <a:defRPr sz="2400">
                <a:solidFill>
                  <a:schemeClr val="tx1"/>
                </a:solidFill>
                <a:latin typeface="Times New Roman" pitchFamily="18" charset="0"/>
                <a:cs typeface="Arial" charset="0"/>
              </a:defRPr>
            </a:lvl7pPr>
            <a:lvl8pPr marL="3428403" indent="-228561" eaLnBrk="0" fontAlgn="base" hangingPunct="0">
              <a:spcBef>
                <a:spcPct val="0"/>
              </a:spcBef>
              <a:spcAft>
                <a:spcPct val="0"/>
              </a:spcAft>
              <a:defRPr sz="2400">
                <a:solidFill>
                  <a:schemeClr val="tx1"/>
                </a:solidFill>
                <a:latin typeface="Times New Roman" pitchFamily="18" charset="0"/>
                <a:cs typeface="Arial" charset="0"/>
              </a:defRPr>
            </a:lvl8pPr>
            <a:lvl9pPr marL="3885523" indent="-228561" eaLnBrk="0" fontAlgn="base" hangingPunct="0">
              <a:spcBef>
                <a:spcPct val="0"/>
              </a:spcBef>
              <a:spcAft>
                <a:spcPct val="0"/>
              </a:spcAft>
              <a:defRPr sz="2400">
                <a:solidFill>
                  <a:schemeClr val="tx1"/>
                </a:solidFill>
                <a:latin typeface="Times New Roman" pitchFamily="18" charset="0"/>
                <a:cs typeface="Arial" charset="0"/>
              </a:defRPr>
            </a:lvl9pPr>
          </a:lstStyle>
          <a:p>
            <a:fld id="{128ADC66-FA4B-4D7E-9296-489EAD4E435F}" type="slidenum">
              <a:rPr lang="en-US" sz="1200">
                <a:solidFill>
                  <a:prstClr val="black"/>
                </a:solidFill>
                <a:latin typeface="Arial" charset="0"/>
              </a:rPr>
              <a:pPr/>
              <a:t>13</a:t>
            </a:fld>
            <a:endParaRPr lang="en-US" sz="1200">
              <a:solidFill>
                <a:prstClr val="black"/>
              </a:solidFill>
              <a:latin typeface="Arial"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Compare chess or checkers to tic-tac-toe</a:t>
            </a:r>
            <a:r>
              <a:rPr lang="en-US" baseline="0" dirty="0" smtClean="0"/>
              <a:t> </a:t>
            </a:r>
          </a:p>
          <a:p>
            <a:pPr eaLnBrk="1" hangingPunct="1"/>
            <a:endParaRPr lang="en-US" baseline="0" dirty="0" smtClean="0"/>
          </a:p>
          <a:p>
            <a:pPr eaLnBrk="1" hangingPunct="1"/>
            <a:r>
              <a:rPr lang="en-US" baseline="0" dirty="0" smtClean="0"/>
              <a:t>An omniscient  agent knows the actual outcome of its actions and can act accordingly; but omniscience is  impossible in reality.</a:t>
            </a:r>
          </a:p>
          <a:p>
            <a:pPr eaLnBrk="1" hangingPunct="1"/>
            <a:r>
              <a:rPr lang="en-US" dirty="0" smtClean="0"/>
              <a:t>Rationality maximizes expected performance, while perfection maximizes actual performance.</a:t>
            </a:r>
            <a:endParaRPr lang="en-US" dirty="0"/>
          </a:p>
        </p:txBody>
      </p:sp>
    </p:spTree>
    <p:extLst>
      <p:ext uri="{BB962C8B-B14F-4D97-AF65-F5344CB8AC3E}">
        <p14:creationId xmlns:p14="http://schemas.microsoft.com/office/powerpoint/2010/main" val="1398008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7E96F191-E803-4607-B293-0756D9D2E023}" type="slidenum">
              <a:rPr lang="en-US" sz="1200">
                <a:latin typeface="Arial" charset="0"/>
              </a:rPr>
              <a:pPr/>
              <a:t>14</a:t>
            </a:fld>
            <a:endParaRPr 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510349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15</a:t>
            </a:fld>
            <a:endParaRPr lang="en-US" sz="120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983148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E63A791-F3D0-4CCF-ABB4-9268E2BEDA36}" type="slidenum">
              <a:rPr lang="en-US" sz="1200" smtClean="0">
                <a:latin typeface="Arial" charset="0"/>
              </a:rPr>
              <a:pPr/>
              <a:t>16</a:t>
            </a:fld>
            <a:endParaRPr lang="en-US" sz="1200">
              <a:latin typeface="Arial"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725252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DA2085A-8E51-4E12-A99C-9BA3520289CB}" type="slidenum">
              <a:rPr lang="en-US" sz="1200" smtClean="0">
                <a:latin typeface="Arial" charset="0"/>
              </a:rPr>
              <a:pPr/>
              <a:t>17</a:t>
            </a:fld>
            <a:endParaRPr lang="en-US" sz="120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pPr>
              <a:buFont typeface="Symbol" pitchFamily="18" charset="2"/>
              <a:buNone/>
            </a:pPr>
            <a:r>
              <a:rPr lang="en-US" sz="2800" i="1" dirty="0" smtClean="0">
                <a:solidFill>
                  <a:schemeClr val="accent2"/>
                </a:solidFill>
              </a:rPr>
              <a:t>P</a:t>
            </a:r>
            <a:r>
              <a:rPr lang="en-US" b="0" dirty="0" smtClean="0"/>
              <a:t>erformance measure</a:t>
            </a:r>
            <a:r>
              <a:rPr lang="en-US" dirty="0" smtClean="0"/>
              <a:t>: </a:t>
            </a:r>
          </a:p>
          <a:p>
            <a:pPr lvl="1"/>
            <a:r>
              <a:rPr lang="en-US" dirty="0" smtClean="0"/>
              <a:t>safe, fast, legal, comfortable, maximize profits</a:t>
            </a:r>
          </a:p>
          <a:p>
            <a:pPr>
              <a:buFont typeface="Symbol" pitchFamily="18" charset="2"/>
              <a:buNone/>
            </a:pPr>
            <a:r>
              <a:rPr lang="en-US" sz="2800" i="1" dirty="0" smtClean="0">
                <a:solidFill>
                  <a:schemeClr val="accent2"/>
                </a:solidFill>
              </a:rPr>
              <a:t>E</a:t>
            </a:r>
            <a:r>
              <a:rPr lang="en-US" b="0" dirty="0" smtClean="0"/>
              <a:t>nvironment</a:t>
            </a:r>
            <a:r>
              <a:rPr lang="en-US" dirty="0" smtClean="0"/>
              <a:t>: </a:t>
            </a:r>
          </a:p>
          <a:p>
            <a:pPr lvl="1"/>
            <a:r>
              <a:rPr lang="en-US" dirty="0" smtClean="0"/>
              <a:t>roads, other traffic, pedestrians, customers</a:t>
            </a:r>
          </a:p>
          <a:p>
            <a:pPr>
              <a:buFont typeface="Symbol" pitchFamily="18" charset="2"/>
              <a:buNone/>
            </a:pPr>
            <a:r>
              <a:rPr lang="en-US" sz="2800" i="1" dirty="0" smtClean="0">
                <a:solidFill>
                  <a:schemeClr val="accent2"/>
                </a:solidFill>
              </a:rPr>
              <a:t>A</a:t>
            </a:r>
            <a:r>
              <a:rPr lang="en-US" b="0" dirty="0" smtClean="0"/>
              <a:t>ctuators</a:t>
            </a:r>
            <a:r>
              <a:rPr lang="en-US" dirty="0" smtClean="0"/>
              <a:t>: </a:t>
            </a:r>
          </a:p>
          <a:p>
            <a:pPr lvl="1"/>
            <a:r>
              <a:rPr lang="en-US" dirty="0" smtClean="0"/>
              <a:t>steering, accelerator, brake, signal, horn</a:t>
            </a:r>
          </a:p>
          <a:p>
            <a:pPr>
              <a:buFont typeface="Symbol" pitchFamily="18" charset="2"/>
              <a:buNone/>
            </a:pPr>
            <a:r>
              <a:rPr lang="en-US" sz="2800" i="1" dirty="0" smtClean="0">
                <a:solidFill>
                  <a:schemeClr val="accent2"/>
                </a:solidFill>
              </a:rPr>
              <a:t>S</a:t>
            </a:r>
            <a:r>
              <a:rPr lang="en-US" b="0" dirty="0" smtClean="0"/>
              <a:t>ensors</a:t>
            </a:r>
            <a:r>
              <a:rPr lang="en-US" dirty="0" smtClean="0"/>
              <a:t>: </a:t>
            </a:r>
          </a:p>
          <a:p>
            <a:pPr lvl="1"/>
            <a:r>
              <a:rPr lang="en-US" dirty="0" smtClean="0"/>
              <a:t>cameras, sonar, speedometer, GPS</a:t>
            </a:r>
            <a:endParaRPr lang="en-US" b="1" i="1" dirty="0" smtClean="0"/>
          </a:p>
          <a:p>
            <a:pPr eaLnBrk="1" hangingPunct="1"/>
            <a:endParaRPr lang="en-US" dirty="0"/>
          </a:p>
        </p:txBody>
      </p:sp>
    </p:spTree>
    <p:extLst>
      <p:ext uri="{BB962C8B-B14F-4D97-AF65-F5344CB8AC3E}">
        <p14:creationId xmlns:p14="http://schemas.microsoft.com/office/powerpoint/2010/main" val="662517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83A255B-7C9F-4B66-A5FA-7BEC5AA1E9D0}" type="slidenum">
              <a:rPr lang="en-US" sz="1200" smtClean="0">
                <a:latin typeface="Arial" charset="0"/>
              </a:rPr>
              <a:pPr/>
              <a:t>18</a:t>
            </a:fld>
            <a:endParaRPr lang="en-US" sz="1200">
              <a:latin typeface="Arial"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1" u="none" strike="noStrike" kern="1200" dirty="0" smtClean="0">
                <a:solidFill>
                  <a:schemeClr val="tx1"/>
                </a:solidFill>
                <a:effectLst/>
                <a:latin typeface="Arial" charset="0"/>
                <a:ea typeface="+mn-ea"/>
                <a:cs typeface="+mn-cs"/>
              </a:rPr>
              <a:t>Lidar</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acronym for </a:t>
            </a:r>
            <a:r>
              <a:rPr lang="en-US" sz="1200" b="0" i="1" u="none" strike="noStrike" kern="1200" dirty="0" smtClean="0">
                <a:solidFill>
                  <a:schemeClr val="tx1"/>
                </a:solidFill>
                <a:effectLst/>
                <a:latin typeface="Arial" charset="0"/>
                <a:ea typeface="+mn-ea"/>
                <a:cs typeface="+mn-cs"/>
              </a:rPr>
              <a:t>light detection and ranging</a:t>
            </a:r>
            <a:endParaRPr lang="en-US" dirty="0"/>
          </a:p>
        </p:txBody>
      </p:sp>
    </p:spTree>
    <p:extLst>
      <p:ext uri="{BB962C8B-B14F-4D97-AF65-F5344CB8AC3E}">
        <p14:creationId xmlns:p14="http://schemas.microsoft.com/office/powerpoint/2010/main" val="608459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9BD0CAD-8264-418C-B6B8-A9F1FA9A3E1B}" type="slidenum">
              <a:rPr lang="en-US" sz="1200" smtClean="0">
                <a:latin typeface="Arial" charset="0"/>
              </a:rPr>
              <a:pPr/>
              <a:t>19</a:t>
            </a:fld>
            <a:endParaRPr lang="en-US" sz="1200">
              <a:latin typeface="Arial"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47360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9BD0CAD-8264-418C-B6B8-A9F1FA9A3E1B}" type="slidenum">
              <a:rPr lang="en-US" sz="1200" smtClean="0">
                <a:latin typeface="Arial" charset="0"/>
              </a:rPr>
              <a:pPr/>
              <a:t>20</a:t>
            </a:fld>
            <a:endParaRPr lang="en-US" sz="1200">
              <a:latin typeface="Arial"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50015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992387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8C200FD-C1FC-4478-9A7F-B77FF39EDBAF}" type="slidenum">
              <a:rPr lang="en-US" sz="1200" smtClean="0">
                <a:latin typeface="Arial" charset="0"/>
              </a:rPr>
              <a:pPr/>
              <a:t>21</a:t>
            </a:fld>
            <a:endParaRPr lang="en-US" sz="1200">
              <a:latin typeface="Arial"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06622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071B144-9631-43E6-B559-784503AE2E83}" type="slidenum">
              <a:rPr lang="en-US" sz="1200" smtClean="0">
                <a:latin typeface="Arial" charset="0"/>
              </a:rPr>
              <a:pPr/>
              <a:t>22</a:t>
            </a:fld>
            <a:endParaRPr lang="en-US" sz="1200">
              <a:latin typeface="Arial"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52535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0EAE90D1-CFF1-4D6F-8AFF-DD5F15EF11DF}" type="slidenum">
              <a:rPr lang="en-US" sz="1200" smtClean="0">
                <a:latin typeface="Arial" charset="0"/>
              </a:rPr>
              <a:pPr/>
              <a:t>23</a:t>
            </a:fld>
            <a:endParaRPr lang="en-US" sz="1200">
              <a:latin typeface="Arial"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Multi-agent: Does</a:t>
            </a:r>
            <a:r>
              <a:rPr lang="en-US" baseline="0" dirty="0" smtClean="0"/>
              <a:t> agent A (the taxi driver) need to treat object B (another vehicle) as an agent, or can it merely be treated as an object behaving according to the laws of physics?  Is B’s behavior best described as maximizing a performance measure?  Does that also depend on agent A’s behavior?  Is it competitive or cooperative? </a:t>
            </a:r>
          </a:p>
          <a:p>
            <a:pPr eaLnBrk="1" hangingPunct="1"/>
            <a:endParaRPr lang="en-US" baseline="0" dirty="0" smtClean="0"/>
          </a:p>
          <a:p>
            <a:pPr eaLnBrk="1" hangingPunct="1"/>
            <a:r>
              <a:rPr lang="en-US" baseline="0" dirty="0" smtClean="0"/>
              <a:t>CCB </a:t>
            </a:r>
            <a:r>
              <a:rPr lang="mr-IN" baseline="0" dirty="0" smtClean="0"/>
              <a:t>–</a:t>
            </a:r>
            <a:r>
              <a:rPr lang="en-US" baseline="0" dirty="0" smtClean="0"/>
              <a:t> write the next slide on the board</a:t>
            </a:r>
            <a:endParaRPr lang="en-US" dirty="0"/>
          </a:p>
        </p:txBody>
      </p:sp>
    </p:spTree>
    <p:extLst>
      <p:ext uri="{BB962C8B-B14F-4D97-AF65-F5344CB8AC3E}">
        <p14:creationId xmlns:p14="http://schemas.microsoft.com/office/powerpoint/2010/main" val="291745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24</a:t>
            </a:fld>
            <a:endParaRPr lang="en-US"/>
          </a:p>
        </p:txBody>
      </p:sp>
    </p:spTree>
    <p:extLst>
      <p:ext uri="{BB962C8B-B14F-4D97-AF65-F5344CB8AC3E}">
        <p14:creationId xmlns:p14="http://schemas.microsoft.com/office/powerpoint/2010/main" val="267106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76CAF0-4EF1-425F-846C-F65CA0265A85}" type="slidenum">
              <a:rPr lang="en-US" altLang="en-US" sz="1200" smtClean="0">
                <a:latin typeface="Times" pitchFamily="18" charset="0"/>
              </a:rPr>
              <a:pPr/>
              <a:t>25</a:t>
            </a:fld>
            <a:endParaRPr lang="en-US" altLang="en-US" sz="1200">
              <a:latin typeface="Times"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971176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76CAF0-4EF1-425F-846C-F65CA0265A85}" type="slidenum">
              <a:rPr lang="en-US" altLang="en-US" sz="1200" smtClean="0">
                <a:latin typeface="Times" pitchFamily="18" charset="0"/>
              </a:rPr>
              <a:pPr/>
              <a:t>26</a:t>
            </a:fld>
            <a:endParaRPr lang="en-US" altLang="en-US" sz="1200">
              <a:latin typeface="Times"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061923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E47C43EE-0BB9-48DA-8087-1251C6B7EC15}" type="slidenum">
              <a:rPr lang="en-US" altLang="en-US" sz="1200" smtClean="0">
                <a:latin typeface="Times" pitchFamily="18" charset="0"/>
              </a:rPr>
              <a:pPr/>
              <a:t>27</a:t>
            </a:fld>
            <a:endParaRPr lang="en-US" altLang="en-US" sz="1200">
              <a:latin typeface="Times"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503955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11B6EA1D-F15E-4EE9-8297-807B6F2587F0}" type="slidenum">
              <a:rPr lang="en-US" altLang="en-US" sz="1300">
                <a:latin typeface="Times" pitchFamily="18" charset="0"/>
              </a:rPr>
              <a:pPr/>
              <a:t>28</a:t>
            </a:fld>
            <a:endParaRPr lang="en-US" altLang="en-US" sz="1300">
              <a:latin typeface="Times"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Sometimes a performance measure can be formulated in whether an agent satisfies</a:t>
            </a:r>
            <a:r>
              <a:rPr lang="en-US" baseline="0" dirty="0" smtClean="0"/>
              <a:t> </a:t>
            </a:r>
            <a:r>
              <a:rPr lang="en-US" dirty="0" smtClean="0"/>
              <a:t>a goal.</a:t>
            </a:r>
          </a:p>
          <a:p>
            <a:pPr eaLnBrk="1" hangingPunct="1"/>
            <a:endParaRPr lang="en-US" dirty="0" smtClean="0"/>
          </a:p>
          <a:p>
            <a:pPr eaLnBrk="1" hangingPunct="1"/>
            <a:r>
              <a:rPr lang="en-US" dirty="0" smtClean="0"/>
              <a:t>This</a:t>
            </a:r>
            <a:r>
              <a:rPr lang="en-US" baseline="0" dirty="0" smtClean="0"/>
              <a:t> Is called a sliding block puzzle.  This instance is an 8-puzzle.</a:t>
            </a:r>
            <a:endParaRPr lang="en-US" dirty="0" smtClean="0"/>
          </a:p>
          <a:p>
            <a:pPr eaLnBrk="1" hangingPunct="1"/>
            <a:r>
              <a:rPr lang="en-US" dirty="0" smtClean="0"/>
              <a:t>9</a:t>
            </a:r>
            <a:r>
              <a:rPr lang="en-US" dirty="0" smtClean="0"/>
              <a:t>!/2 </a:t>
            </a:r>
            <a:r>
              <a:rPr lang="en-US" dirty="0" smtClean="0"/>
              <a:t>= 181k</a:t>
            </a:r>
          </a:p>
          <a:p>
            <a:pPr eaLnBrk="1" hangingPunct="1"/>
            <a:r>
              <a:rPr lang="en-US" dirty="0" smtClean="0"/>
              <a:t>Family of sliding block puzzles</a:t>
            </a:r>
            <a:r>
              <a:rPr lang="en-US" baseline="0" dirty="0" smtClean="0"/>
              <a:t> are NP complete.  15 block puzzle (4x4 board has 1.3 trillion states (1.3*10^12).</a:t>
            </a:r>
          </a:p>
          <a:p>
            <a:pPr eaLnBrk="1" hangingPunct="1"/>
            <a:r>
              <a:rPr lang="en-US" baseline="0" dirty="0" smtClean="0"/>
              <a:t>5x5 board has 10^25 states.</a:t>
            </a:r>
            <a:endParaRPr lang="en-US" dirty="0" smtClean="0"/>
          </a:p>
          <a:p>
            <a:pPr eaLnBrk="1" hangingPunct="1"/>
            <a:endParaRPr lang="en-US" dirty="0"/>
          </a:p>
        </p:txBody>
      </p:sp>
    </p:spTree>
    <p:extLst>
      <p:ext uri="{BB962C8B-B14F-4D97-AF65-F5344CB8AC3E}">
        <p14:creationId xmlns:p14="http://schemas.microsoft.com/office/powerpoint/2010/main" val="2073134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0FD1C77-21A3-49A6-9F92-D523B49110C4}" type="slidenum">
              <a:rPr lang="en-US" altLang="en-US" sz="1200" smtClean="0">
                <a:latin typeface="Times" pitchFamily="18" charset="0"/>
              </a:rPr>
              <a:pPr/>
              <a:t>29</a:t>
            </a:fld>
            <a:endParaRPr lang="en-US" altLang="en-US" sz="1200">
              <a:latin typeface="Times"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Conveniently has nodes with unique first letters and nearly all letters of the alphabet</a:t>
            </a:r>
          </a:p>
          <a:p>
            <a:pPr eaLnBrk="1" hangingPunct="1"/>
            <a:r>
              <a:rPr lang="en-US" dirty="0" smtClean="0"/>
              <a:t>Oradea</a:t>
            </a:r>
          </a:p>
          <a:p>
            <a:pPr eaLnBrk="1" hangingPunct="1"/>
            <a:r>
              <a:rPr lang="en-US" dirty="0" err="1" smtClean="0"/>
              <a:t>Zerind</a:t>
            </a:r>
            <a:endParaRPr lang="en-US" dirty="0" smtClean="0"/>
          </a:p>
          <a:p>
            <a:pPr eaLnBrk="1" hangingPunct="1"/>
            <a:r>
              <a:rPr lang="en-US" dirty="0" smtClean="0"/>
              <a:t>Sibiu</a:t>
            </a:r>
            <a:br>
              <a:rPr lang="en-US" dirty="0" smtClean="0"/>
            </a:br>
            <a:r>
              <a:rPr lang="en-US" dirty="0" smtClean="0"/>
              <a:t>Arad</a:t>
            </a:r>
            <a:endParaRPr lang="en-US" dirty="0"/>
          </a:p>
        </p:txBody>
      </p:sp>
    </p:spTree>
    <p:extLst>
      <p:ext uri="{BB962C8B-B14F-4D97-AF65-F5344CB8AC3E}">
        <p14:creationId xmlns:p14="http://schemas.microsoft.com/office/powerpoint/2010/main" val="51748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115FFDFE-FDDA-4D9E-AAAD-4DD394DD40E5}" type="slidenum">
              <a:rPr lang="en-US" altLang="en-US" sz="1200" smtClean="0">
                <a:latin typeface="Times" pitchFamily="18" charset="0"/>
              </a:rPr>
              <a:pPr/>
              <a:t>30</a:t>
            </a:fld>
            <a:endParaRPr lang="en-US" altLang="en-US" sz="1200">
              <a:latin typeface="Times"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683643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D79EB815-113F-493D-AF66-4161C653852F}" type="slidenum">
              <a:rPr lang="en-US" altLang="en-US" smtClean="0"/>
              <a:pPr/>
              <a:t>4</a:t>
            </a:fld>
            <a:endParaRPr lang="en-US" altLang="en-US" dirty="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777726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31</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INITIAL STATE </a:t>
            </a:r>
          </a:p>
          <a:p>
            <a:pPr eaLnBrk="1" hangingPunct="1"/>
            <a:r>
              <a:rPr lang="en-US" dirty="0" smtClean="0"/>
              <a:t>2) The initial state that the agent starts in. For example, the initial state for our agent in  Romania might be described as In(Arad).</a:t>
            </a:r>
          </a:p>
          <a:p>
            <a:pPr eaLnBrk="1" hangingPunct="1"/>
            <a:endParaRPr lang="en-US" dirty="0" smtClean="0"/>
          </a:p>
          <a:p>
            <a:pPr eaLnBrk="1" hangingPunct="1"/>
            <a:r>
              <a:rPr lang="en-US" dirty="0" smtClean="0"/>
              <a:t>ACTIONS</a:t>
            </a:r>
          </a:p>
          <a:p>
            <a:pPr eaLnBrk="1" hangingPunct="1"/>
            <a:r>
              <a:rPr lang="en-US" dirty="0" smtClean="0"/>
              <a:t>3) A description of the possible actions available to the agent. Given a particular state s,  ACTIONS(s) returns the set of actions that can be executed in s. We say that each of  APPLICABLE these actions is applicable in s. For example, from the state In(Arad), the applicable  actions are {Go(Sibiu), Go(Timisoara), Go(</a:t>
            </a:r>
            <a:r>
              <a:rPr lang="en-US" dirty="0" err="1" smtClean="0"/>
              <a:t>Zerind</a:t>
            </a:r>
            <a:r>
              <a:rPr lang="en-US" dirty="0" smtClean="0"/>
              <a:t>)}.  </a:t>
            </a:r>
          </a:p>
          <a:p>
            <a:pPr eaLnBrk="1" hangingPunct="1"/>
            <a:endParaRPr lang="en-US" dirty="0" smtClean="0"/>
          </a:p>
          <a:p>
            <a:pPr eaLnBrk="1" hangingPunct="1"/>
            <a:r>
              <a:rPr lang="en-US" dirty="0" smtClean="0"/>
              <a:t>TRANSITION MODEL </a:t>
            </a:r>
          </a:p>
          <a:p>
            <a:pPr eaLnBrk="1" hangingPunct="1"/>
            <a:r>
              <a:rPr lang="en-US" dirty="0" smtClean="0"/>
              <a:t>4) A description of what each action does; the formal name for this is the transition  model, specified by a function RESULT(s, a) that returns the state that results from  SUCCESSOR doing action a in state s. We also use the term successor to refer to any state reachable  from a given state by a single action.2 For example, we have  RESULT(In(Arad),Go(</a:t>
            </a:r>
            <a:r>
              <a:rPr lang="en-US" dirty="0" err="1" smtClean="0"/>
              <a:t>Zerind</a:t>
            </a:r>
            <a:r>
              <a:rPr lang="en-US" dirty="0" smtClean="0"/>
              <a:t>)) = In(</a:t>
            </a:r>
            <a:r>
              <a:rPr lang="en-US" dirty="0" err="1" smtClean="0"/>
              <a:t>Zerind</a:t>
            </a:r>
            <a:r>
              <a:rPr lang="en-US" dirty="0" smtClean="0"/>
              <a:t>).  </a:t>
            </a:r>
          </a:p>
          <a:p>
            <a:pPr eaLnBrk="1" hangingPunct="1"/>
            <a:endParaRPr lang="en-US" dirty="0" smtClean="0"/>
          </a:p>
          <a:p>
            <a:pPr eaLnBrk="1" hangingPunct="1"/>
            <a:r>
              <a:rPr lang="en-US" dirty="0" smtClean="0"/>
              <a:t>1) STATE SPACE </a:t>
            </a:r>
          </a:p>
          <a:p>
            <a:pPr eaLnBrk="1" hangingPunct="1"/>
            <a:r>
              <a:rPr lang="en-US" dirty="0" smtClean="0"/>
              <a:t>Together, the initial state, actions, and transition model implicitly define the state space  of the problem—the set of all states reachable from the initial state by any sequence  GRAPH of actions. The state space forms a directed network or graph in which the nodes  are states and the links between nodes are actions. (The map of Romania shown in  Figure 3.2 can be interpreted as a state-space graph if we view each road as standing  for two driving actions, one in each direction.)</a:t>
            </a:r>
          </a:p>
          <a:p>
            <a:pPr eaLnBrk="1" hangingPunct="1"/>
            <a:endParaRPr lang="en-US" dirty="0" smtClean="0"/>
          </a:p>
          <a:p>
            <a:pPr eaLnBrk="1" hangingPunct="1"/>
            <a:r>
              <a:rPr lang="en-US" dirty="0" smtClean="0"/>
              <a:t>5) PATH A path in the state space is a sequence  of states connected by a sequence of actions.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PATH COST A path cost function that assigns a numeric cost to each path. The problem-solving  agent chooses a cost function that reflects its own performance measure. For the agent  trying to get to Bucharest, time is of the essence, so the cost of a path might be its length  in kilometers. In this chapter, we assume that the cost of a path can be described as the  sum of the costs of the individual actions along the path.  STEP COST The step cost of taking action  a in state s to reach state s is denoted by c(s, a, s). The step costs for Romania are  shown in Figure 3.2 as route distances. We assume that step costs are nonnegative.</a:t>
            </a:r>
          </a:p>
          <a:p>
            <a:pPr eaLnBrk="1" hangingPunct="1"/>
            <a:endParaRPr lang="en-US" dirty="0" smtClean="0"/>
          </a:p>
          <a:p>
            <a:pPr eaLnBrk="1" hangingPunct="1"/>
            <a:r>
              <a:rPr lang="en-US" dirty="0" smtClean="0"/>
              <a:t>6) GOAL TEST • The goal test, which determines whether a given state is a goal state. Sometimes there  is an explicit set of possible goal states, and the test simply checks whether the given  state is one of them. The agent’s goal in Romania is the singleton set {In(Bucharest)}. </a:t>
            </a:r>
            <a:r>
              <a:rPr lang="en-US" baseline="0" dirty="0" smtClean="0"/>
              <a:t> </a:t>
            </a:r>
            <a:r>
              <a:rPr lang="en-US" dirty="0" smtClean="0"/>
              <a:t>Sometimes the goal is specified by an abstract property rather than an explicitly enumerated set of states. For example, in chess, the goal is to reach a state called “checkmate,”  where the opponent’s king is under attack and can’t escape.  </a:t>
            </a:r>
            <a:endParaRPr lang="en-US" dirty="0"/>
          </a:p>
        </p:txBody>
      </p:sp>
    </p:spTree>
    <p:extLst>
      <p:ext uri="{BB962C8B-B14F-4D97-AF65-F5344CB8AC3E}">
        <p14:creationId xmlns:p14="http://schemas.microsoft.com/office/powerpoint/2010/main" val="1222046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32</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143812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42E2E020-011F-4D79-AD1C-272E37BC4FCA}" type="slidenum">
              <a:rPr lang="en-US" altLang="en-US" sz="1300" smtClean="0">
                <a:solidFill>
                  <a:srgbClr val="000000"/>
                </a:solidFill>
                <a:latin typeface="Times" pitchFamily="18" charset="0"/>
              </a:rPr>
              <a:pPr/>
              <a:t>33</a:t>
            </a:fld>
            <a:endParaRPr lang="en-US" altLang="en-US" sz="1300">
              <a:solidFill>
                <a:srgbClr val="000000"/>
              </a:solidFill>
              <a:latin typeface="Times"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state: </a:t>
            </a:r>
            <a:r>
              <a:rPr lang="en-US" altLang="en-US" dirty="0" smtClean="0"/>
              <a:t>compare to “world </a:t>
            </a:r>
            <a:r>
              <a:rPr lang="en-US" altLang="en-US" dirty="0"/>
              <a:t>state” that includes every aspect of reality; each state corresponds to many world states</a:t>
            </a:r>
          </a:p>
          <a:p>
            <a:pPr eaLnBrk="1" hangingPunct="1"/>
            <a:r>
              <a:rPr lang="en-US" altLang="en-US" dirty="0"/>
              <a:t>world states=states of the actual world; represent abstraction/simplification; this is modeling; have to formulate well to solve problem efficiently</a:t>
            </a:r>
          </a:p>
          <a:p>
            <a:pPr eaLnBrk="1" hangingPunct="1"/>
            <a:r>
              <a:rPr lang="en-US" altLang="en-US" dirty="0"/>
              <a:t>use </a:t>
            </a:r>
            <a:r>
              <a:rPr lang="en-US" altLang="en-US" b="1" dirty="0"/>
              <a:t>state</a:t>
            </a:r>
            <a:r>
              <a:rPr lang="en-US" altLang="en-US" dirty="0"/>
              <a:t> for representation of that part of world state that matters</a:t>
            </a:r>
          </a:p>
          <a:p>
            <a:pPr eaLnBrk="1" hangingPunct="1"/>
            <a:r>
              <a:rPr lang="en-US" altLang="en-US" dirty="0"/>
              <a:t>use </a:t>
            </a:r>
            <a:r>
              <a:rPr lang="en-US" altLang="en-US" b="1" dirty="0"/>
              <a:t>operator</a:t>
            </a:r>
            <a:r>
              <a:rPr lang="en-US" altLang="en-US" dirty="0"/>
              <a:t> for representation of those aspects of actions that matter</a:t>
            </a:r>
          </a:p>
          <a:p>
            <a:pPr eaLnBrk="1" hangingPunct="1"/>
            <a:endParaRPr lang="en-US" altLang="en-US" dirty="0"/>
          </a:p>
          <a:p>
            <a:pPr eaLnBrk="1" hangingPunct="1"/>
            <a:r>
              <a:rPr lang="en-US" altLang="en-US" dirty="0"/>
              <a:t>more formally on next slide</a:t>
            </a:r>
          </a:p>
        </p:txBody>
      </p:sp>
    </p:spTree>
    <p:extLst>
      <p:ext uri="{BB962C8B-B14F-4D97-AF65-F5344CB8AC3E}">
        <p14:creationId xmlns:p14="http://schemas.microsoft.com/office/powerpoint/2010/main" val="574777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1B4204B8-E87D-4143-A09C-1726AA353762}" type="slidenum">
              <a:rPr lang="en-US" altLang="en-US" sz="1300">
                <a:latin typeface="Times" pitchFamily="18" charset="0"/>
              </a:rPr>
              <a:pPr/>
              <a:t>34</a:t>
            </a:fld>
            <a:endParaRPr lang="en-US" altLang="en-US" sz="1300">
              <a:latin typeface="Times"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CCB </a:t>
            </a:r>
            <a:r>
              <a:rPr lang="mr-IN" dirty="0" smtClean="0"/>
              <a:t>–</a:t>
            </a:r>
            <a:r>
              <a:rPr lang="en-US" dirty="0" smtClean="0"/>
              <a:t> ask students to give answer, write their</a:t>
            </a:r>
            <a:r>
              <a:rPr lang="en-US" baseline="0" dirty="0" smtClean="0"/>
              <a:t> answers on the board.</a:t>
            </a:r>
            <a:endParaRPr lang="en-US" dirty="0"/>
          </a:p>
        </p:txBody>
      </p:sp>
    </p:spTree>
    <p:extLst>
      <p:ext uri="{BB962C8B-B14F-4D97-AF65-F5344CB8AC3E}">
        <p14:creationId xmlns:p14="http://schemas.microsoft.com/office/powerpoint/2010/main" val="1444748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203CC860-1AF1-47F5-8C79-FF54089EE9F0}" type="slidenum">
              <a:rPr lang="en-US" altLang="en-US" sz="1300">
                <a:latin typeface="Times" pitchFamily="18" charset="0"/>
              </a:rPr>
              <a:pPr/>
              <a:t>35</a:t>
            </a:fld>
            <a:endParaRPr lang="en-US" altLang="en-US" sz="1300">
              <a:latin typeface="Times"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441200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203CC860-1AF1-47F5-8C79-FF54089EE9F0}" type="slidenum">
              <a:rPr lang="en-US" altLang="en-US" sz="1300">
                <a:latin typeface="Times" pitchFamily="18" charset="0"/>
              </a:rPr>
              <a:pPr/>
              <a:t>36</a:t>
            </a:fld>
            <a:endParaRPr lang="en-US" altLang="en-US" sz="1300">
              <a:latin typeface="Times"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Transition model: given a state and an action, this returns the resulting state.  For example, if we apply</a:t>
            </a:r>
            <a:r>
              <a:rPr lang="en-US" baseline="0" dirty="0" smtClean="0"/>
              <a:t> </a:t>
            </a:r>
            <a:r>
              <a:rPr lang="en-US" i="1" baseline="0" dirty="0" smtClean="0"/>
              <a:t>left</a:t>
            </a:r>
            <a:r>
              <a:rPr lang="en-US" i="0" baseline="0" dirty="0" smtClean="0"/>
              <a:t> to the start state, the resulting state has 5 and the blank switched.</a:t>
            </a:r>
            <a:endParaRPr lang="en-US" dirty="0"/>
          </a:p>
        </p:txBody>
      </p:sp>
    </p:spTree>
    <p:extLst>
      <p:ext uri="{BB962C8B-B14F-4D97-AF65-F5344CB8AC3E}">
        <p14:creationId xmlns:p14="http://schemas.microsoft.com/office/powerpoint/2010/main" val="15830913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A6D2264F-231D-40BC-8D1A-95FBD7A365D7}" type="slidenum">
              <a:rPr lang="en-US" altLang="en-US" sz="1200" smtClean="0">
                <a:latin typeface="Times" pitchFamily="18" charset="0"/>
              </a:rPr>
              <a:pPr/>
              <a:t>37</a:t>
            </a:fld>
            <a:endParaRPr lang="en-US" altLang="en-US" sz="1200">
              <a:latin typeface="Times"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943532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38</a:t>
            </a:fld>
            <a:endParaRPr lang="en-US" sz="120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04122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A850E98-F7B7-443C-A730-3C321476813E}" type="slidenum">
              <a:rPr lang="en-US" altLang="en-US" sz="1200" smtClean="0">
                <a:latin typeface="Times" pitchFamily="18" charset="0"/>
              </a:rPr>
              <a:pPr/>
              <a:t>39</a:t>
            </a:fld>
            <a:endParaRPr lang="en-US" altLang="en-US" sz="1200">
              <a:latin typeface="Times" pitchFamily="18" charset="0"/>
            </a:endParaRPr>
          </a:p>
        </p:txBody>
      </p:sp>
      <p:sp>
        <p:nvSpPr>
          <p:cNvPr id="106499" name="Rectangle 2"/>
          <p:cNvSpPr>
            <a:spLocks noGrp="1" noRot="1" noChangeAspect="1" noChangeArrowheads="1" noTextEdit="1"/>
          </p:cNvSpPr>
          <p:nvPr>
            <p:ph type="sldImg"/>
          </p:nvPr>
        </p:nvSpPr>
        <p:spPr>
          <a:xfrm>
            <a:off x="1254125" y="719138"/>
            <a:ext cx="4794250" cy="3595687"/>
          </a:xfrm>
          <a:ln/>
        </p:spPr>
      </p:sp>
      <p:sp>
        <p:nvSpPr>
          <p:cNvPr id="106500"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03941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E343E37E-6160-4A1D-A9E7-7F275ABB4A70}" type="slidenum">
              <a:rPr lang="en-US" altLang="en-US" sz="1200" smtClean="0">
                <a:latin typeface="Times" pitchFamily="18" charset="0"/>
              </a:rPr>
              <a:pPr/>
              <a:t>40</a:t>
            </a:fld>
            <a:endParaRPr lang="en-US" altLang="en-US" sz="1200">
              <a:latin typeface="Times"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84474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F52DA153-DE95-4D5E-B5E5-90A52FF30B09}" type="slidenum">
              <a:rPr lang="en-US" altLang="en-US" smtClean="0"/>
              <a:pPr/>
              <a:t>5</a:t>
            </a:fld>
            <a:endParaRPr lang="en-US" altLang="en-US" dirty="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6717229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36A669D-D9CA-4CF8-AD42-4E0D0B0EBB98}" type="slidenum">
              <a:rPr lang="en-US" altLang="en-US" sz="1200" smtClean="0">
                <a:latin typeface="Times" pitchFamily="18" charset="0"/>
              </a:rPr>
              <a:pPr/>
              <a:t>41</a:t>
            </a:fld>
            <a:endParaRPr lang="en-US" altLang="en-US" sz="1200">
              <a:latin typeface="Times"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Shaded nodes are the ones that have been expanded</a:t>
            </a:r>
          </a:p>
          <a:p>
            <a:pPr eaLnBrk="1" hangingPunct="1"/>
            <a:r>
              <a:rPr lang="en-US" dirty="0" smtClean="0"/>
              <a:t>Nodes that have been generated by not yet expanded are outlined</a:t>
            </a:r>
            <a:r>
              <a:rPr lang="en-US" baseline="0" dirty="0" smtClean="0"/>
              <a:t> in bold.  </a:t>
            </a:r>
          </a:p>
          <a:p>
            <a:pPr eaLnBrk="1" hangingPunct="1"/>
            <a:r>
              <a:rPr lang="en-US" dirty="0" smtClean="0"/>
              <a:t>Others are in dashed yellow</a:t>
            </a:r>
            <a:r>
              <a:rPr lang="en-US" baseline="0" dirty="0" smtClean="0"/>
              <a:t> </a:t>
            </a:r>
            <a:r>
              <a:rPr lang="en-US" dirty="0" smtClean="0"/>
              <a:t>lines</a:t>
            </a:r>
          </a:p>
          <a:p>
            <a:pPr eaLnBrk="1" hangingPunct="1"/>
            <a:endParaRPr lang="en-US" dirty="0" smtClean="0"/>
          </a:p>
          <a:p>
            <a:pPr eaLnBrk="1" hangingPunct="1"/>
            <a:r>
              <a:rPr lang="en-US" dirty="0" smtClean="0"/>
              <a:t>There’s a loop</a:t>
            </a:r>
            <a:r>
              <a:rPr lang="en-US" baseline="0" dirty="0" smtClean="0"/>
              <a:t> if we expand Arad again.  Is that good</a:t>
            </a:r>
            <a:endParaRPr lang="en-US" dirty="0"/>
          </a:p>
        </p:txBody>
      </p:sp>
    </p:spTree>
    <p:extLst>
      <p:ext uri="{BB962C8B-B14F-4D97-AF65-F5344CB8AC3E}">
        <p14:creationId xmlns:p14="http://schemas.microsoft.com/office/powerpoint/2010/main" val="10399482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D8D683A7-F974-41D9-99E0-4D305AF69359}" type="slidenum">
              <a:rPr lang="en-US" altLang="en-US" sz="1200" smtClean="0">
                <a:latin typeface="Times" pitchFamily="18" charset="0"/>
              </a:rPr>
              <a:pPr/>
              <a:t>42</a:t>
            </a:fld>
            <a:endParaRPr lang="en-US" altLang="en-US" sz="1200">
              <a:latin typeface="Times"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For each node n of the tree, we have a structure that contains four components:  </a:t>
            </a:r>
          </a:p>
          <a:p>
            <a:pPr eaLnBrk="1" hangingPunct="1"/>
            <a:r>
              <a:rPr lang="en-US" dirty="0" smtClean="0"/>
              <a:t>• </a:t>
            </a:r>
            <a:r>
              <a:rPr lang="en-US" dirty="0" err="1" smtClean="0"/>
              <a:t>n.STATE</a:t>
            </a:r>
            <a:r>
              <a:rPr lang="en-US" dirty="0" smtClean="0"/>
              <a:t>: the state in the state space to which the node corresponds; </a:t>
            </a:r>
          </a:p>
          <a:p>
            <a:pPr eaLnBrk="1" hangingPunct="1"/>
            <a:r>
              <a:rPr lang="en-US" dirty="0" smtClean="0"/>
              <a:t>• </a:t>
            </a:r>
            <a:r>
              <a:rPr lang="en-US" dirty="0" err="1" smtClean="0"/>
              <a:t>n.PARENT</a:t>
            </a:r>
            <a:r>
              <a:rPr lang="en-US" dirty="0" smtClean="0"/>
              <a:t>: the node in the search tree that generated this node;  </a:t>
            </a:r>
          </a:p>
          <a:p>
            <a:pPr eaLnBrk="1" hangingPunct="1"/>
            <a:r>
              <a:rPr lang="en-US" dirty="0" smtClean="0"/>
              <a:t>• </a:t>
            </a:r>
            <a:r>
              <a:rPr lang="en-US" dirty="0" err="1" smtClean="0"/>
              <a:t>n.ACTION</a:t>
            </a:r>
            <a:r>
              <a:rPr lang="en-US" dirty="0" smtClean="0"/>
              <a:t>: the action that was applied to the parent to generate the node;  </a:t>
            </a:r>
          </a:p>
          <a:p>
            <a:pPr eaLnBrk="1" hangingPunct="1"/>
            <a:r>
              <a:rPr lang="en-US" dirty="0" smtClean="0"/>
              <a:t>• </a:t>
            </a:r>
            <a:r>
              <a:rPr lang="en-US" dirty="0" err="1" smtClean="0"/>
              <a:t>n.PATH</a:t>
            </a:r>
            <a:r>
              <a:rPr lang="en-US" dirty="0" smtClean="0"/>
              <a:t>-COST: the cost, traditionally denoted by g(n), of the path from the initial state  to the node, as indicated by the parent pointers. </a:t>
            </a:r>
            <a:r>
              <a:rPr lang="en-US" baseline="0" dirty="0" smtClean="0"/>
              <a:t>  </a:t>
            </a:r>
          </a:p>
          <a:p>
            <a:pPr eaLnBrk="1" hangingPunct="1"/>
            <a:endParaRPr lang="en-US" dirty="0" smtClean="0"/>
          </a:p>
          <a:p>
            <a:pPr eaLnBrk="1" hangingPunct="1"/>
            <a:r>
              <a:rPr lang="en-US" dirty="0" smtClean="0"/>
              <a:t>* </a:t>
            </a:r>
            <a:r>
              <a:rPr lang="en-US" dirty="0" err="1" smtClean="0"/>
              <a:t>n.CHILDREN</a:t>
            </a:r>
            <a:r>
              <a:rPr lang="en-US" dirty="0" smtClean="0"/>
              <a:t> (optional) often used as a function.</a:t>
            </a:r>
            <a:endParaRPr lang="en-US" dirty="0"/>
          </a:p>
        </p:txBody>
      </p:sp>
    </p:spTree>
    <p:extLst>
      <p:ext uri="{BB962C8B-B14F-4D97-AF65-F5344CB8AC3E}">
        <p14:creationId xmlns:p14="http://schemas.microsoft.com/office/powerpoint/2010/main" val="11545263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40992CAF-2FB4-471E-A04C-5132031133CE}" type="slidenum">
              <a:rPr lang="en-US" altLang="en-US" sz="1200" smtClean="0">
                <a:latin typeface="Times" pitchFamily="18" charset="0"/>
              </a:rPr>
              <a:pPr/>
              <a:t>43</a:t>
            </a:fld>
            <a:endParaRPr lang="en-US" altLang="en-US" sz="1200">
              <a:latin typeface="Times"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576203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C5B1449C-9018-441B-8DDE-467F83A30AF4}" type="slidenum">
              <a:rPr lang="en-US" altLang="en-US" sz="1200">
                <a:latin typeface="Arial" panose="020B0604020202020204" pitchFamily="34" charset="0"/>
              </a:rPr>
              <a:pPr/>
              <a:t>44</a:t>
            </a:fld>
            <a:endParaRPr lang="en-US" altLang="en-US" sz="1200">
              <a:latin typeface="Arial" panose="020B0604020202020204" pitchFamily="3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aseline="0" dirty="0" smtClean="0"/>
              <a:t>? </a:t>
            </a:r>
            <a:r>
              <a:rPr lang="mr-IN" baseline="0" dirty="0" smtClean="0"/>
              <a:t>…</a:t>
            </a:r>
            <a:r>
              <a:rPr lang="en-US" baseline="0" dirty="0" smtClean="0"/>
              <a:t> Following redundant paths can cause a tractable problem to  become intractable.</a:t>
            </a:r>
          </a:p>
          <a:p>
            <a:pPr eaLnBrk="1" hangingPunct="1"/>
            <a:r>
              <a:rPr lang="en-US" dirty="0" smtClean="0"/>
              <a:t>To avoid redundantly</a:t>
            </a:r>
            <a:r>
              <a:rPr lang="en-US" baseline="0" dirty="0" smtClean="0"/>
              <a:t> expanding the same node</a:t>
            </a:r>
            <a:r>
              <a:rPr lang="en-US" dirty="0" smtClean="0"/>
              <a:t>, we  augment the TREE-SEARCH algorithm with a data structure called the explored set (AKA the closed list), which remembers every expanded</a:t>
            </a:r>
          </a:p>
          <a:p>
            <a:pPr eaLnBrk="1" hangingPunct="1"/>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2266403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ABD7B2E3-B230-4024-867F-0916FE866DBF}" type="slidenum">
              <a:rPr lang="en-US" altLang="en-US" sz="1200">
                <a:latin typeface="Arial" panose="020B0604020202020204" pitchFamily="34" charset="0"/>
              </a:rPr>
              <a:pPr/>
              <a:t>45</a:t>
            </a:fld>
            <a:endParaRPr lang="en-US" altLang="en-US" sz="1200">
              <a:latin typeface="Arial" panose="020B0604020202020204" pitchFamily="34" charset="0"/>
            </a:endParaRPr>
          </a:p>
        </p:txBody>
      </p:sp>
      <p:sp>
        <p:nvSpPr>
          <p:cNvPr id="60419" name="Rectangle 2"/>
          <p:cNvSpPr>
            <a:spLocks noGrp="1" noRot="1" noChangeAspect="1" noChangeArrowheads="1" noTextEdit="1"/>
          </p:cNvSpPr>
          <p:nvPr>
            <p:ph type="sldImg"/>
          </p:nvPr>
        </p:nvSpPr>
        <p:spPr>
          <a:xfrm>
            <a:off x="1150938" y="692150"/>
            <a:ext cx="4556125" cy="3416300"/>
          </a:xfrm>
          <a:ln/>
        </p:spPr>
      </p:sp>
      <p:sp>
        <p:nvSpPr>
          <p:cNvPr id="604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21135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graph</a:t>
            </a:r>
            <a:r>
              <a:rPr lang="en-US" baseline="0" dirty="0" smtClean="0"/>
              <a:t> search algorithm is a simple modification of the tree search algorithm.  Differences are highlighted with the boxes.</a:t>
            </a:r>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46</a:t>
            </a:fld>
            <a:endParaRPr lang="en-US"/>
          </a:p>
        </p:txBody>
      </p:sp>
    </p:spTree>
    <p:extLst>
      <p:ext uri="{BB962C8B-B14F-4D97-AF65-F5344CB8AC3E}">
        <p14:creationId xmlns:p14="http://schemas.microsoft.com/office/powerpoint/2010/main" val="8059048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516D45BE-1CEB-4261-A8AC-CD7C30084719}" type="slidenum">
              <a:rPr lang="en-US" altLang="en-US" sz="1200" smtClean="0">
                <a:latin typeface="Times" pitchFamily="18" charset="0"/>
              </a:rPr>
              <a:pPr/>
              <a:t>47</a:t>
            </a:fld>
            <a:endParaRPr lang="en-US" altLang="en-US" sz="1200">
              <a:latin typeface="Times"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607223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03F40454-A78F-4600-8EB4-5F511CB7589B}" type="slidenum">
              <a:rPr lang="en-US" altLang="en-US" sz="1200" smtClean="0">
                <a:latin typeface="Times" pitchFamily="18" charset="0"/>
              </a:rPr>
              <a:pPr/>
              <a:t>48</a:t>
            </a:fld>
            <a:endParaRPr lang="en-US" altLang="en-US" sz="1200">
              <a:latin typeface="Times"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102037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C9B3F89-1FB4-4831-9982-84B0F3D9F2AF}" type="slidenum">
              <a:rPr lang="en-US" altLang="en-US" sz="1200" smtClean="0">
                <a:latin typeface="Times" pitchFamily="18" charset="0"/>
              </a:rPr>
              <a:pPr/>
              <a:t>49</a:t>
            </a:fld>
            <a:endParaRPr lang="en-US" altLang="en-US" sz="1200">
              <a:latin typeface="Times"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Ask</a:t>
            </a:r>
            <a:r>
              <a:rPr lang="en-US" baseline="0" dirty="0" smtClean="0"/>
              <a:t> students: </a:t>
            </a:r>
            <a:r>
              <a:rPr lang="en-US" dirty="0" smtClean="0"/>
              <a:t>What does</a:t>
            </a:r>
            <a:r>
              <a:rPr lang="en-US" baseline="0" dirty="0" smtClean="0"/>
              <a:t> </a:t>
            </a:r>
            <a:r>
              <a:rPr lang="en-US" dirty="0" smtClean="0"/>
              <a:t>LIFO stand for?  What does FIFO stand for?</a:t>
            </a:r>
          </a:p>
          <a:p>
            <a:pPr eaLnBrk="1" hangingPunct="1"/>
            <a:r>
              <a:rPr lang="en-US" dirty="0" smtClean="0"/>
              <a:t>Which is a Stack?  (LIFO)</a:t>
            </a:r>
            <a:endParaRPr lang="en-US" dirty="0"/>
          </a:p>
        </p:txBody>
      </p:sp>
    </p:spTree>
    <p:extLst>
      <p:ext uri="{BB962C8B-B14F-4D97-AF65-F5344CB8AC3E}">
        <p14:creationId xmlns:p14="http://schemas.microsoft.com/office/powerpoint/2010/main" val="27704994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1A24EA2-706D-4663-9A73-F54EF581F9C6}" type="slidenum">
              <a:rPr lang="en-US" altLang="en-US" sz="1200" smtClean="0">
                <a:latin typeface="Times" pitchFamily="18" charset="0"/>
              </a:rPr>
              <a:pPr/>
              <a:t>51</a:t>
            </a:fld>
            <a:endParaRPr lang="en-US" altLang="en-US" sz="1200">
              <a:latin typeface="Times"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582715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821" indent="-285700">
              <a:defRPr sz="2400">
                <a:solidFill>
                  <a:schemeClr val="tx1"/>
                </a:solidFill>
                <a:latin typeface="Times New Roman" pitchFamily="18" charset="0"/>
                <a:cs typeface="Arial" charset="0"/>
              </a:defRPr>
            </a:lvl2pPr>
            <a:lvl3pPr marL="1142801" indent="-228561">
              <a:defRPr sz="2400">
                <a:solidFill>
                  <a:schemeClr val="tx1"/>
                </a:solidFill>
                <a:latin typeface="Times New Roman" pitchFamily="18" charset="0"/>
                <a:cs typeface="Arial" charset="0"/>
              </a:defRPr>
            </a:lvl3pPr>
            <a:lvl4pPr marL="1599922" indent="-228561">
              <a:defRPr sz="2400">
                <a:solidFill>
                  <a:schemeClr val="tx1"/>
                </a:solidFill>
                <a:latin typeface="Times New Roman" pitchFamily="18" charset="0"/>
                <a:cs typeface="Arial" charset="0"/>
              </a:defRPr>
            </a:lvl4pPr>
            <a:lvl5pPr marL="2057042" indent="-228561">
              <a:defRPr sz="2400">
                <a:solidFill>
                  <a:schemeClr val="tx1"/>
                </a:solidFill>
                <a:latin typeface="Times New Roman" pitchFamily="18" charset="0"/>
                <a:cs typeface="Arial" charset="0"/>
              </a:defRPr>
            </a:lvl5pPr>
            <a:lvl6pPr marL="2514162" indent="-228561" eaLnBrk="0" fontAlgn="base" hangingPunct="0">
              <a:spcBef>
                <a:spcPct val="0"/>
              </a:spcBef>
              <a:spcAft>
                <a:spcPct val="0"/>
              </a:spcAft>
              <a:defRPr sz="2400">
                <a:solidFill>
                  <a:schemeClr val="tx1"/>
                </a:solidFill>
                <a:latin typeface="Times New Roman" pitchFamily="18" charset="0"/>
                <a:cs typeface="Arial" charset="0"/>
              </a:defRPr>
            </a:lvl6pPr>
            <a:lvl7pPr marL="2971282" indent="-228561" eaLnBrk="0" fontAlgn="base" hangingPunct="0">
              <a:spcBef>
                <a:spcPct val="0"/>
              </a:spcBef>
              <a:spcAft>
                <a:spcPct val="0"/>
              </a:spcAft>
              <a:defRPr sz="2400">
                <a:solidFill>
                  <a:schemeClr val="tx1"/>
                </a:solidFill>
                <a:latin typeface="Times New Roman" pitchFamily="18" charset="0"/>
                <a:cs typeface="Arial" charset="0"/>
              </a:defRPr>
            </a:lvl7pPr>
            <a:lvl8pPr marL="3428403" indent="-228561" eaLnBrk="0" fontAlgn="base" hangingPunct="0">
              <a:spcBef>
                <a:spcPct val="0"/>
              </a:spcBef>
              <a:spcAft>
                <a:spcPct val="0"/>
              </a:spcAft>
              <a:defRPr sz="2400">
                <a:solidFill>
                  <a:schemeClr val="tx1"/>
                </a:solidFill>
                <a:latin typeface="Times New Roman" pitchFamily="18" charset="0"/>
                <a:cs typeface="Arial" charset="0"/>
              </a:defRPr>
            </a:lvl8pPr>
            <a:lvl9pPr marL="3885523" indent="-228561" eaLnBrk="0" fontAlgn="base" hangingPunct="0">
              <a:spcBef>
                <a:spcPct val="0"/>
              </a:spcBef>
              <a:spcAft>
                <a:spcPct val="0"/>
              </a:spcAft>
              <a:defRPr sz="2400">
                <a:solidFill>
                  <a:schemeClr val="tx1"/>
                </a:solidFill>
                <a:latin typeface="Times New Roman" pitchFamily="18" charset="0"/>
                <a:cs typeface="Arial" charset="0"/>
              </a:defRPr>
            </a:lvl9pPr>
          </a:lstStyle>
          <a:p>
            <a:fld id="{24B943BD-3921-4327-BBBD-B8DC374913FE}" type="slidenum">
              <a:rPr lang="en-US" sz="1200">
                <a:solidFill>
                  <a:prstClr val="black"/>
                </a:solidFill>
                <a:latin typeface="Arial" charset="0"/>
              </a:rPr>
              <a:pPr/>
              <a:t>6</a:t>
            </a:fld>
            <a:endParaRPr lang="en-US" sz="1200">
              <a:solidFill>
                <a:prstClr val="black"/>
              </a:solidFill>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349058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Subtlty</a:t>
            </a:r>
            <a:r>
              <a:rPr lang="en-US" dirty="0" smtClean="0"/>
              <a:t>:</a:t>
            </a:r>
            <a:r>
              <a:rPr lang="en-US" baseline="0" dirty="0" smtClean="0"/>
              <a:t> If the algorithm were to apply the goal test to nodes when selected for expansion, rather than when generated, the whole layer of nodes at depth d would be expanded before the goal was  detected and the time complexity would be O(b^{d+1}).</a:t>
            </a:r>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52</a:t>
            </a:fld>
            <a:endParaRPr lang="en-US"/>
          </a:p>
        </p:txBody>
      </p:sp>
    </p:spTree>
    <p:extLst>
      <p:ext uri="{BB962C8B-B14F-4D97-AF65-F5344CB8AC3E}">
        <p14:creationId xmlns:p14="http://schemas.microsoft.com/office/powerpoint/2010/main" val="6049775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FBFE97FD-6F65-4AD5-8D07-DED5201CB9E6}" type="slidenum">
              <a:rPr lang="en-US" altLang="en-US" sz="1200" smtClean="0">
                <a:latin typeface="Times" pitchFamily="18" charset="0"/>
              </a:rPr>
              <a:pPr/>
              <a:t>54</a:t>
            </a:fld>
            <a:endParaRPr lang="en-US" altLang="en-US" sz="1200">
              <a:latin typeface="Times" pitchFamily="18"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Draw time complexity tree on board. </a:t>
            </a:r>
          </a:p>
          <a:p>
            <a:pPr eaLnBrk="1" hangingPunct="1"/>
            <a:endParaRPr lang="en-US" dirty="0" smtClean="0"/>
          </a:p>
          <a:p>
            <a:pPr eaLnBrk="1" hangingPunct="1"/>
            <a:r>
              <a:rPr lang="en-US" dirty="0" smtClean="0"/>
              <a:t>An exponential complexity bound such as O(</a:t>
            </a:r>
            <a:r>
              <a:rPr lang="en-US" dirty="0" err="1" smtClean="0"/>
              <a:t>b^d</a:t>
            </a:r>
            <a:r>
              <a:rPr lang="en-US" dirty="0" smtClean="0"/>
              <a:t>) is</a:t>
            </a:r>
            <a:r>
              <a:rPr lang="en-US" baseline="0" dirty="0" smtClean="0"/>
              <a:t> SCARY!</a:t>
            </a:r>
          </a:p>
          <a:p>
            <a:pPr eaLnBrk="1" hangingPunct="1"/>
            <a:endParaRPr lang="en-US" baseline="0" dirty="0" smtClean="0"/>
          </a:p>
          <a:p>
            <a:pPr eaLnBrk="1" hangingPunct="1"/>
            <a:r>
              <a:rPr lang="en-US" baseline="0" dirty="0" smtClean="0"/>
              <a:t>Would this be optimal for the Romanian Map example?  No.</a:t>
            </a:r>
          </a:p>
          <a:p>
            <a:pPr eaLnBrk="1" hangingPunct="1"/>
            <a:r>
              <a:rPr lang="en-US" baseline="0" dirty="0" smtClean="0"/>
              <a:t>Would this be optimal for the 8-puzzle</a:t>
            </a:r>
            <a:endParaRPr lang="en-US" dirty="0"/>
          </a:p>
        </p:txBody>
      </p:sp>
    </p:spTree>
    <p:extLst>
      <p:ext uri="{BB962C8B-B14F-4D97-AF65-F5344CB8AC3E}">
        <p14:creationId xmlns:p14="http://schemas.microsoft.com/office/powerpoint/2010/main" val="19963084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E7007C2-F146-4D37-92BE-A3A2CE72BB62}" type="slidenum">
              <a:rPr lang="en-US" altLang="en-US" sz="1200" smtClean="0">
                <a:latin typeface="Times" pitchFamily="18" charset="0"/>
              </a:rPr>
              <a:pPr/>
              <a:t>55</a:t>
            </a:fld>
            <a:endParaRPr lang="en-US" altLang="en-US" sz="1200">
              <a:latin typeface="Times" pitchFamily="18"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Two lessons can be learned from Figure 3.13. </a:t>
            </a:r>
          </a:p>
          <a:p>
            <a:pPr eaLnBrk="1" hangingPunct="1"/>
            <a:r>
              <a:rPr lang="en-US" dirty="0" smtClean="0"/>
              <a:t>1) the memory requirements are a  bigger problem for breadth-first search than is the execution time. One might wait 13 days  for the solution to an important problem with search depth 12, but no personal computer has  the petabyte of memory it would take. Fortunately, other strategies require less memory. </a:t>
            </a:r>
          </a:p>
          <a:p>
            <a:pPr eaLnBrk="1" hangingPunct="1"/>
            <a:r>
              <a:rPr lang="en-US" dirty="0" smtClean="0"/>
              <a:t>2) time is still a major factor. If your problem has a solution at  depth 16, then (given our assumptions) it will take about 350 years for breadth-first search (or  indeed any uninformed search) to find it. In general, exponential-complexity search problems  cannot be solved by uninformed methods for any but the smallest instances. </a:t>
            </a:r>
            <a:endParaRPr lang="en-US" dirty="0"/>
          </a:p>
        </p:txBody>
      </p:sp>
    </p:spTree>
    <p:extLst>
      <p:ext uri="{BB962C8B-B14F-4D97-AF65-F5344CB8AC3E}">
        <p14:creationId xmlns:p14="http://schemas.microsoft.com/office/powerpoint/2010/main" val="23242626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14DC1D8-0E34-4188-9F93-D4C3BD7323F5}" type="slidenum">
              <a:rPr lang="en-US" altLang="en-US" sz="1200" smtClean="0">
                <a:latin typeface="Times" pitchFamily="18" charset="0"/>
              </a:rPr>
              <a:pPr/>
              <a:t>56</a:t>
            </a:fld>
            <a:endParaRPr lang="en-US" altLang="en-US" sz="1200">
              <a:latin typeface="Times"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7913111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8594930-9ECB-4DDD-85AF-10108AEE13EB}" type="slidenum">
              <a:rPr lang="en-US" altLang="en-US" sz="1200" smtClean="0">
                <a:latin typeface="Times" pitchFamily="18" charset="0"/>
              </a:rPr>
              <a:pPr/>
              <a:t>57</a:t>
            </a:fld>
            <a:endParaRPr lang="en-US" altLang="en-US" sz="1200">
              <a:latin typeface="Times"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8145827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945053BF-1719-4C00-A745-AF6751FB4451}" type="slidenum">
              <a:rPr lang="en-US" altLang="en-US" sz="1200" smtClean="0">
                <a:latin typeface="Times" pitchFamily="18" charset="0"/>
              </a:rPr>
              <a:pPr/>
              <a:t>58</a:t>
            </a:fld>
            <a:endParaRPr lang="en-US" altLang="en-US" sz="1200">
              <a:latin typeface="Times"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7267692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59</a:t>
            </a:fld>
            <a:endParaRPr lang="en-US" sz="120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5548822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AE38430D-4F65-44FB-BE91-4A0300C47BAB}" type="slidenum">
              <a:rPr lang="en-US" altLang="en-US" sz="1200" smtClean="0">
                <a:latin typeface="Times" pitchFamily="18" charset="0"/>
              </a:rPr>
              <a:pPr/>
              <a:t>60</a:t>
            </a:fld>
            <a:endParaRPr lang="en-US" altLang="en-US" sz="1200">
              <a:latin typeface="Times" pitchFamily="18" charset="0"/>
            </a:endParaRPr>
          </a:p>
        </p:txBody>
      </p:sp>
      <p:sp>
        <p:nvSpPr>
          <p:cNvPr id="139267" name="Rectangle 2"/>
          <p:cNvSpPr>
            <a:spLocks noGrp="1" noRot="1" noChangeAspect="1" noChangeArrowheads="1" noTextEdit="1"/>
          </p:cNvSpPr>
          <p:nvPr>
            <p:ph type="sldImg"/>
          </p:nvPr>
        </p:nvSpPr>
        <p:spPr>
          <a:xfrm>
            <a:off x="1254125" y="719138"/>
            <a:ext cx="4794250" cy="3595687"/>
          </a:xfrm>
          <a:ln/>
        </p:spPr>
      </p:sp>
      <p:sp>
        <p:nvSpPr>
          <p:cNvPr id="139268"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999" tIns="47499" rIns="94999" bIns="47499"/>
          <a:lstStyle/>
          <a:p>
            <a:pPr eaLnBrk="1" hangingPunct="1"/>
            <a:r>
              <a:rPr lang="en-US" altLang="en-US"/>
              <a:t>1.  Breadth-first only for small spaces.</a:t>
            </a:r>
          </a:p>
          <a:p>
            <a:pPr eaLnBrk="1" hangingPunct="1"/>
            <a:r>
              <a:rPr lang="en-US" altLang="en-US"/>
              <a:t>2.  Depth-first only for known  solution depth and admissibility not important.</a:t>
            </a:r>
          </a:p>
        </p:txBody>
      </p:sp>
    </p:spTree>
    <p:extLst>
      <p:ext uri="{BB962C8B-B14F-4D97-AF65-F5344CB8AC3E}">
        <p14:creationId xmlns:p14="http://schemas.microsoft.com/office/powerpoint/2010/main" val="4221658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2455CC00-840B-44EF-B7D9-DEABE1D18DE2}" type="slidenum">
              <a:rPr lang="en-US" altLang="en-US" sz="1200" smtClean="0">
                <a:latin typeface="Times" pitchFamily="18" charset="0"/>
              </a:rPr>
              <a:pPr/>
              <a:t>61</a:t>
            </a:fld>
            <a:endParaRPr lang="en-US" altLang="en-US" sz="1200">
              <a:latin typeface="Times" pitchFamily="18"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9333829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658D0AF-9B19-4BE8-9EC0-FB377CEA21C2}" type="slidenum">
              <a:rPr lang="en-US" altLang="en-US" sz="1200" smtClean="0">
                <a:latin typeface="Times" pitchFamily="18" charset="0"/>
              </a:rPr>
              <a:pPr/>
              <a:t>62</a:t>
            </a:fld>
            <a:endParaRPr lang="en-US" altLang="en-US" sz="1200">
              <a:latin typeface="Times" pitchFamily="18"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425680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7</a:t>
            </a:fld>
            <a:endParaRPr lang="en-US"/>
          </a:p>
        </p:txBody>
      </p:sp>
    </p:spTree>
    <p:extLst>
      <p:ext uri="{BB962C8B-B14F-4D97-AF65-F5344CB8AC3E}">
        <p14:creationId xmlns:p14="http://schemas.microsoft.com/office/powerpoint/2010/main" val="4287274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5DC6031-AC88-40D6-8E44-0D4CF0592A43}" type="slidenum">
              <a:rPr lang="en-US" altLang="en-US" smtClean="0"/>
              <a:pPr>
                <a:defRPr/>
              </a:pPr>
              <a:t>63</a:t>
            </a:fld>
            <a:endParaRPr lang="en-US" altLang="en-US"/>
          </a:p>
        </p:txBody>
      </p:sp>
    </p:spTree>
    <p:extLst>
      <p:ext uri="{BB962C8B-B14F-4D97-AF65-F5344CB8AC3E}">
        <p14:creationId xmlns:p14="http://schemas.microsoft.com/office/powerpoint/2010/main" val="39999147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33A479CE-BDA9-42E7-A28B-D0C573714913}" type="slidenum">
              <a:rPr lang="en-US" altLang="en-US" sz="1200" smtClean="0">
                <a:latin typeface="Times" pitchFamily="18" charset="0"/>
              </a:rPr>
              <a:pPr/>
              <a:t>65</a:t>
            </a:fld>
            <a:endParaRPr lang="en-US" altLang="en-US" sz="1200">
              <a:latin typeface="Times" pitchFamily="18"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773164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29742BB-F2CF-442B-8425-F730267085F4}" type="slidenum">
              <a:rPr lang="en-US" altLang="en-US" sz="1200" smtClean="0">
                <a:latin typeface="Times" pitchFamily="18" charset="0"/>
              </a:rPr>
              <a:pPr/>
              <a:t>66</a:t>
            </a:fld>
            <a:endParaRPr lang="en-US" altLang="en-US" sz="1200">
              <a:latin typeface="Times" pitchFamily="18"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1284158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xfrm>
            <a:off x="1254125" y="719138"/>
            <a:ext cx="4794250" cy="3595687"/>
          </a:xfrm>
          <a:ln/>
        </p:spPr>
      </p:sp>
      <p:sp>
        <p:nvSpPr>
          <p:cNvPr id="150531"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005876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821" indent="-285700">
              <a:defRPr sz="2400">
                <a:solidFill>
                  <a:schemeClr val="tx1"/>
                </a:solidFill>
                <a:latin typeface="Times New Roman" pitchFamily="18" charset="0"/>
                <a:cs typeface="Arial" charset="0"/>
              </a:defRPr>
            </a:lvl2pPr>
            <a:lvl3pPr marL="1142801" indent="-228561">
              <a:defRPr sz="2400">
                <a:solidFill>
                  <a:schemeClr val="tx1"/>
                </a:solidFill>
                <a:latin typeface="Times New Roman" pitchFamily="18" charset="0"/>
                <a:cs typeface="Arial" charset="0"/>
              </a:defRPr>
            </a:lvl3pPr>
            <a:lvl4pPr marL="1599922" indent="-228561">
              <a:defRPr sz="2400">
                <a:solidFill>
                  <a:schemeClr val="tx1"/>
                </a:solidFill>
                <a:latin typeface="Times New Roman" pitchFamily="18" charset="0"/>
                <a:cs typeface="Arial" charset="0"/>
              </a:defRPr>
            </a:lvl4pPr>
            <a:lvl5pPr marL="2057042" indent="-228561">
              <a:defRPr sz="2400">
                <a:solidFill>
                  <a:schemeClr val="tx1"/>
                </a:solidFill>
                <a:latin typeface="Times New Roman" pitchFamily="18" charset="0"/>
                <a:cs typeface="Arial" charset="0"/>
              </a:defRPr>
            </a:lvl5pPr>
            <a:lvl6pPr marL="2514162" indent="-228561" eaLnBrk="0" fontAlgn="base" hangingPunct="0">
              <a:spcBef>
                <a:spcPct val="0"/>
              </a:spcBef>
              <a:spcAft>
                <a:spcPct val="0"/>
              </a:spcAft>
              <a:defRPr sz="2400">
                <a:solidFill>
                  <a:schemeClr val="tx1"/>
                </a:solidFill>
                <a:latin typeface="Times New Roman" pitchFamily="18" charset="0"/>
                <a:cs typeface="Arial" charset="0"/>
              </a:defRPr>
            </a:lvl6pPr>
            <a:lvl7pPr marL="2971282" indent="-228561" eaLnBrk="0" fontAlgn="base" hangingPunct="0">
              <a:spcBef>
                <a:spcPct val="0"/>
              </a:spcBef>
              <a:spcAft>
                <a:spcPct val="0"/>
              </a:spcAft>
              <a:defRPr sz="2400">
                <a:solidFill>
                  <a:schemeClr val="tx1"/>
                </a:solidFill>
                <a:latin typeface="Times New Roman" pitchFamily="18" charset="0"/>
                <a:cs typeface="Arial" charset="0"/>
              </a:defRPr>
            </a:lvl7pPr>
            <a:lvl8pPr marL="3428403" indent="-228561" eaLnBrk="0" fontAlgn="base" hangingPunct="0">
              <a:spcBef>
                <a:spcPct val="0"/>
              </a:spcBef>
              <a:spcAft>
                <a:spcPct val="0"/>
              </a:spcAft>
              <a:defRPr sz="2400">
                <a:solidFill>
                  <a:schemeClr val="tx1"/>
                </a:solidFill>
                <a:latin typeface="Times New Roman" pitchFamily="18" charset="0"/>
                <a:cs typeface="Arial" charset="0"/>
              </a:defRPr>
            </a:lvl8pPr>
            <a:lvl9pPr marL="3885523" indent="-228561" eaLnBrk="0" fontAlgn="base" hangingPunct="0">
              <a:spcBef>
                <a:spcPct val="0"/>
              </a:spcBef>
              <a:spcAft>
                <a:spcPct val="0"/>
              </a:spcAft>
              <a:defRPr sz="2400">
                <a:solidFill>
                  <a:schemeClr val="tx1"/>
                </a:solidFill>
                <a:latin typeface="Times New Roman" pitchFamily="18" charset="0"/>
                <a:cs typeface="Arial" charset="0"/>
              </a:defRPr>
            </a:lvl9pPr>
          </a:lstStyle>
          <a:p>
            <a:fld id="{24B943BD-3921-4327-BBBD-B8DC374913FE}" type="slidenum">
              <a:rPr lang="en-US" sz="1200">
                <a:solidFill>
                  <a:prstClr val="black"/>
                </a:solidFill>
                <a:latin typeface="Arial" charset="0"/>
              </a:rPr>
              <a:pPr/>
              <a:t>8</a:t>
            </a:fld>
            <a:endParaRPr lang="en-US" sz="1200">
              <a:solidFill>
                <a:prstClr val="black"/>
              </a:solidFill>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Mathematically speaking, we say that an agent’s behavior is described by the</a:t>
            </a:r>
            <a:r>
              <a:rPr lang="en-US" baseline="0" dirty="0" smtClean="0"/>
              <a:t> </a:t>
            </a:r>
            <a:r>
              <a:rPr lang="en-US" baseline="0" dirty="0" smtClean="0"/>
              <a:t>agent function </a:t>
            </a:r>
            <a:r>
              <a:rPr lang="en-US" dirty="0" smtClean="0"/>
              <a:t>that maps any given percept sequence to an action. </a:t>
            </a:r>
            <a:endParaRPr lang="en-US" dirty="0"/>
          </a:p>
        </p:txBody>
      </p:sp>
    </p:spTree>
    <p:extLst>
      <p:ext uri="{BB962C8B-B14F-4D97-AF65-F5344CB8AC3E}">
        <p14:creationId xmlns:p14="http://schemas.microsoft.com/office/powerpoint/2010/main" val="1912166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9F24B185-7BBC-4914-9EDE-73E23B9A89C4}" type="slidenum">
              <a:rPr lang="en-US" sz="1200">
                <a:latin typeface="Arial" charset="0"/>
              </a:rPr>
              <a:pPr/>
              <a:t>9</a:t>
            </a:fld>
            <a:endParaRPr lang="en-US" sz="1200">
              <a:latin typeface="Arial"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Thermostats?!?!?!  </a:t>
            </a:r>
            <a:r>
              <a:rPr lang="en-US" baseline="0" dirty="0" smtClean="0"/>
              <a:t>  </a:t>
            </a:r>
            <a:r>
              <a:rPr lang="en-US" dirty="0" smtClean="0"/>
              <a:t>Yes, they are self</a:t>
            </a:r>
            <a:r>
              <a:rPr lang="mr-IN" dirty="0" smtClean="0"/>
              <a:t>–</a:t>
            </a:r>
            <a:r>
              <a:rPr lang="en-US" dirty="0" smtClean="0"/>
              <a:t>regulating</a:t>
            </a:r>
            <a:r>
              <a:rPr lang="en-US" baseline="0" dirty="0" smtClean="0"/>
              <a:t> and foundational to the field of Control Theory, which was one of the fields that gave raise to AI.</a:t>
            </a:r>
            <a:endParaRPr lang="en-US" dirty="0"/>
          </a:p>
        </p:txBody>
      </p:sp>
    </p:spTree>
    <p:extLst>
      <p:ext uri="{BB962C8B-B14F-4D97-AF65-F5344CB8AC3E}">
        <p14:creationId xmlns:p14="http://schemas.microsoft.com/office/powerpoint/2010/main" val="905171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41CA8F7D-2E5D-451B-9573-6484998D3534}" type="slidenum">
              <a:rPr lang="en-US" sz="1200">
                <a:latin typeface="Arial" charset="0"/>
              </a:rPr>
              <a:pPr/>
              <a:t>10</a:t>
            </a:fld>
            <a:endParaRPr lang="en-US" sz="1200">
              <a:latin typeface="Arial"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Internally, the agent function for an artificial agent will be implemented by an agent program. </a:t>
            </a:r>
          </a:p>
          <a:p>
            <a:pPr eaLnBrk="1" hangingPunct="1"/>
            <a:r>
              <a:rPr lang="en-US" dirty="0" smtClean="0"/>
              <a:t>The agent function is an abstract mathematical description;</a:t>
            </a:r>
          </a:p>
          <a:p>
            <a:pPr eaLnBrk="1" hangingPunct="1"/>
            <a:r>
              <a:rPr lang="en-US" dirty="0" smtClean="0"/>
              <a:t>The agent program is a concrete implementation, running within some physical system. </a:t>
            </a:r>
            <a:endParaRPr lang="en-US" dirty="0"/>
          </a:p>
        </p:txBody>
      </p:sp>
    </p:spTree>
    <p:extLst>
      <p:ext uri="{BB962C8B-B14F-4D97-AF65-F5344CB8AC3E}">
        <p14:creationId xmlns:p14="http://schemas.microsoft.com/office/powerpoint/2010/main" val="1443842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B615E273-0594-4AD8-A5E6-B2877ED83F7B}" type="slidenum">
              <a:rPr lang="en-US" altLang="en-US"/>
              <a:pPr>
                <a:defRPr/>
              </a:pPr>
              <a:t>‹#›</a:t>
            </a:fld>
            <a:endParaRPr lang="en-US" altLang="en-US"/>
          </a:p>
        </p:txBody>
      </p:sp>
    </p:spTree>
    <p:extLst>
      <p:ext uri="{BB962C8B-B14F-4D97-AF65-F5344CB8AC3E}">
        <p14:creationId xmlns:p14="http://schemas.microsoft.com/office/powerpoint/2010/main" val="60766762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8266C80A-4996-4873-9F9B-55F4ED57E0BE}" type="slidenum">
              <a:rPr lang="en-US" altLang="en-US"/>
              <a:pPr>
                <a:defRPr/>
              </a:pPr>
              <a:t>‹#›</a:t>
            </a:fld>
            <a:endParaRPr lang="en-US" altLang="en-US"/>
          </a:p>
        </p:txBody>
      </p:sp>
    </p:spTree>
    <p:extLst>
      <p:ext uri="{BB962C8B-B14F-4D97-AF65-F5344CB8AC3E}">
        <p14:creationId xmlns:p14="http://schemas.microsoft.com/office/powerpoint/2010/main" val="189976716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5117A9EB-1136-4DE9-B39A-567327E9EF9D}" type="slidenum">
              <a:rPr lang="en-US" altLang="en-US"/>
              <a:pPr>
                <a:defRPr/>
              </a:pPr>
              <a:t>‹#›</a:t>
            </a:fld>
            <a:endParaRPr lang="en-US" altLang="en-US"/>
          </a:p>
        </p:txBody>
      </p:sp>
    </p:spTree>
    <p:extLst>
      <p:ext uri="{BB962C8B-B14F-4D97-AF65-F5344CB8AC3E}">
        <p14:creationId xmlns:p14="http://schemas.microsoft.com/office/powerpoint/2010/main" val="343386085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Content Placeholder 2"/>
          <p:cNvSpPr>
            <a:spLocks noGrp="1"/>
          </p:cNvSpPr>
          <p:nvPr>
            <p:ph sz="half" idx="1"/>
          </p:nvPr>
        </p:nvSpPr>
        <p:spPr>
          <a:xfrm>
            <a:off x="685800" y="12954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6576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B7485354-8E09-4337-A48E-EC7E77BE6E58}" type="slidenum">
              <a:rPr lang="en-US" altLang="en-US"/>
              <a:pPr>
                <a:defRPr/>
              </a:pPr>
              <a:t>‹#›</a:t>
            </a:fld>
            <a:endParaRPr lang="en-US" altLang="en-US"/>
          </a:p>
        </p:txBody>
      </p:sp>
    </p:spTree>
    <p:extLst>
      <p:ext uri="{BB962C8B-B14F-4D97-AF65-F5344CB8AC3E}">
        <p14:creationId xmlns:p14="http://schemas.microsoft.com/office/powerpoint/2010/main" val="142839379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43BA8817-DBF7-42E5-A03A-C55C6F86558D}" type="slidenum">
              <a:rPr lang="en-US" altLang="en-US"/>
              <a:pPr>
                <a:defRPr/>
              </a:pPr>
              <a:t>‹#›</a:t>
            </a:fld>
            <a:endParaRPr lang="en-US" altLang="en-US"/>
          </a:p>
        </p:txBody>
      </p:sp>
    </p:spTree>
    <p:extLst>
      <p:ext uri="{BB962C8B-B14F-4D97-AF65-F5344CB8AC3E}">
        <p14:creationId xmlns:p14="http://schemas.microsoft.com/office/powerpoint/2010/main" val="68438328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able Placeholder 2"/>
          <p:cNvSpPr>
            <a:spLocks noGrp="1"/>
          </p:cNvSpPr>
          <p:nvPr>
            <p:ph type="tbl" idx="1"/>
          </p:nvPr>
        </p:nvSpPr>
        <p:spPr>
          <a:xfrm>
            <a:off x="685800" y="1295400"/>
            <a:ext cx="7772400" cy="4572000"/>
          </a:xfrm>
        </p:spPr>
        <p:txBody>
          <a:bodyPr/>
          <a:lstStyle/>
          <a:p>
            <a:pPr lvl="0"/>
            <a:endParaRPr lang="en-US" noProof="0"/>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C48B64EB-9F0B-4F90-97DB-CCC6C5B1083F}" type="slidenum">
              <a:rPr lang="en-US" altLang="en-US"/>
              <a:pPr>
                <a:defRPr/>
              </a:pPr>
              <a:t>‹#›</a:t>
            </a:fld>
            <a:endParaRPr lang="en-US" altLang="en-US"/>
          </a:p>
        </p:txBody>
      </p:sp>
    </p:spTree>
    <p:extLst>
      <p:ext uri="{BB962C8B-B14F-4D97-AF65-F5344CB8AC3E}">
        <p14:creationId xmlns:p14="http://schemas.microsoft.com/office/powerpoint/2010/main" val="29613941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1A8A179A-356C-4639-9535-0DE21556AF82}" type="slidenum">
              <a:rPr lang="en-US" altLang="en-US"/>
              <a:pPr>
                <a:defRPr/>
              </a:pPr>
              <a:t>‹#›</a:t>
            </a:fld>
            <a:endParaRPr lang="en-US" altLang="en-US"/>
          </a:p>
        </p:txBody>
      </p:sp>
    </p:spTree>
    <p:extLst>
      <p:ext uri="{BB962C8B-B14F-4D97-AF65-F5344CB8AC3E}">
        <p14:creationId xmlns:p14="http://schemas.microsoft.com/office/powerpoint/2010/main" val="321545910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1BEFCDB2-EE86-4A9C-8923-4EDBD6B40E0D}" type="slidenum">
              <a:rPr lang="en-US" altLang="en-US"/>
              <a:pPr>
                <a:defRPr/>
              </a:pPr>
              <a:t>‹#›</a:t>
            </a:fld>
            <a:endParaRPr lang="en-US" altLang="en-US"/>
          </a:p>
        </p:txBody>
      </p:sp>
    </p:spTree>
    <p:extLst>
      <p:ext uri="{BB962C8B-B14F-4D97-AF65-F5344CB8AC3E}">
        <p14:creationId xmlns:p14="http://schemas.microsoft.com/office/powerpoint/2010/main" val="201424182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A72C093F-1569-4F9D-943D-74A946AD1EC0}" type="slidenum">
              <a:rPr lang="en-US" altLang="en-US"/>
              <a:pPr>
                <a:defRPr/>
              </a:pPr>
              <a:t>‹#›</a:t>
            </a:fld>
            <a:endParaRPr lang="en-US" altLang="en-US"/>
          </a:p>
        </p:txBody>
      </p:sp>
    </p:spTree>
    <p:extLst>
      <p:ext uri="{BB962C8B-B14F-4D97-AF65-F5344CB8AC3E}">
        <p14:creationId xmlns:p14="http://schemas.microsoft.com/office/powerpoint/2010/main" val="128403273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8" name="Rectangle 3"/>
          <p:cNvSpPr>
            <a:spLocks noGrp="1" noChangeArrowheads="1"/>
          </p:cNvSpPr>
          <p:nvPr>
            <p:ph type="ftr" sz="quarter" idx="11"/>
          </p:nvPr>
        </p:nvSpPr>
        <p:spPr/>
        <p:txBody>
          <a:bodyPr/>
          <a:lstStyle>
            <a:lvl1pPr>
              <a:defRPr/>
            </a:lvl1pPr>
          </a:lstStyle>
          <a:p>
            <a:pPr>
              <a:defRPr/>
            </a:pPr>
            <a:endParaRPr lang="en-US" altLang="en-US"/>
          </a:p>
        </p:txBody>
      </p:sp>
      <p:sp>
        <p:nvSpPr>
          <p:cNvPr id="9" name="Rectangle 4"/>
          <p:cNvSpPr>
            <a:spLocks noGrp="1" noChangeArrowheads="1"/>
          </p:cNvSpPr>
          <p:nvPr>
            <p:ph type="sldNum" sz="quarter" idx="12"/>
          </p:nvPr>
        </p:nvSpPr>
        <p:spPr/>
        <p:txBody>
          <a:bodyPr/>
          <a:lstStyle>
            <a:lvl1pPr>
              <a:defRPr/>
            </a:lvl1pPr>
          </a:lstStyle>
          <a:p>
            <a:pPr>
              <a:defRPr/>
            </a:pPr>
            <a:fld id="{0B201CD8-AC50-44AF-AAF1-69BDC8EF47E6}" type="slidenum">
              <a:rPr lang="en-US" altLang="en-US"/>
              <a:pPr>
                <a:defRPr/>
              </a:pPr>
              <a:t>‹#›</a:t>
            </a:fld>
            <a:endParaRPr lang="en-US" altLang="en-US"/>
          </a:p>
        </p:txBody>
      </p:sp>
    </p:spTree>
    <p:extLst>
      <p:ext uri="{BB962C8B-B14F-4D97-AF65-F5344CB8AC3E}">
        <p14:creationId xmlns:p14="http://schemas.microsoft.com/office/powerpoint/2010/main" val="198539696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4" name="Rectangle 3"/>
          <p:cNvSpPr>
            <a:spLocks noGrp="1" noChangeArrowheads="1"/>
          </p:cNvSpPr>
          <p:nvPr>
            <p:ph type="ftr" sz="quarter" idx="11"/>
          </p:nvPr>
        </p:nvSpPr>
        <p:spPr/>
        <p:txBody>
          <a:bodyPr/>
          <a:lstStyle>
            <a:lvl1pPr>
              <a:defRPr/>
            </a:lvl1pPr>
          </a:lstStyle>
          <a:p>
            <a:pPr>
              <a:defRPr/>
            </a:pPr>
            <a:endParaRPr lang="en-US" altLang="en-US"/>
          </a:p>
        </p:txBody>
      </p:sp>
      <p:sp>
        <p:nvSpPr>
          <p:cNvPr id="5" name="Rectangle 4"/>
          <p:cNvSpPr>
            <a:spLocks noGrp="1" noChangeArrowheads="1"/>
          </p:cNvSpPr>
          <p:nvPr>
            <p:ph type="sldNum" sz="quarter" idx="12"/>
          </p:nvPr>
        </p:nvSpPr>
        <p:spPr/>
        <p:txBody>
          <a:bodyPr/>
          <a:lstStyle>
            <a:lvl1pPr>
              <a:defRPr/>
            </a:lvl1pPr>
          </a:lstStyle>
          <a:p>
            <a:pPr>
              <a:defRPr/>
            </a:pPr>
            <a:fld id="{F50F4939-314A-4964-9175-6198E93078A0}" type="slidenum">
              <a:rPr lang="en-US" altLang="en-US"/>
              <a:pPr>
                <a:defRPr/>
              </a:pPr>
              <a:t>‹#›</a:t>
            </a:fld>
            <a:endParaRPr lang="en-US" altLang="en-US"/>
          </a:p>
        </p:txBody>
      </p:sp>
    </p:spTree>
    <p:extLst>
      <p:ext uri="{BB962C8B-B14F-4D97-AF65-F5344CB8AC3E}">
        <p14:creationId xmlns:p14="http://schemas.microsoft.com/office/powerpoint/2010/main" val="45297959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3" name="Rectangle 3"/>
          <p:cNvSpPr>
            <a:spLocks noGrp="1" noChangeArrowheads="1"/>
          </p:cNvSpPr>
          <p:nvPr>
            <p:ph type="ftr" sz="quarter" idx="11"/>
          </p:nvPr>
        </p:nvSpPr>
        <p:spPr/>
        <p:txBody>
          <a:bodyPr/>
          <a:lstStyle>
            <a:lvl1pPr>
              <a:defRPr/>
            </a:lvl1pPr>
          </a:lstStyle>
          <a:p>
            <a:pPr>
              <a:defRPr/>
            </a:pPr>
            <a:endParaRPr lang="en-US" altLang="en-US"/>
          </a:p>
        </p:txBody>
      </p:sp>
      <p:sp>
        <p:nvSpPr>
          <p:cNvPr id="4" name="Rectangle 4"/>
          <p:cNvSpPr>
            <a:spLocks noGrp="1" noChangeArrowheads="1"/>
          </p:cNvSpPr>
          <p:nvPr>
            <p:ph type="sldNum" sz="quarter" idx="12"/>
          </p:nvPr>
        </p:nvSpPr>
        <p:spPr/>
        <p:txBody>
          <a:bodyPr/>
          <a:lstStyle>
            <a:lvl1pPr>
              <a:defRPr/>
            </a:lvl1pPr>
          </a:lstStyle>
          <a:p>
            <a:pPr>
              <a:defRPr/>
            </a:pPr>
            <a:fld id="{0F1879BB-68E0-45BF-B81B-611A52C6D217}" type="slidenum">
              <a:rPr lang="en-US" altLang="en-US"/>
              <a:pPr>
                <a:defRPr/>
              </a:pPr>
              <a:t>‹#›</a:t>
            </a:fld>
            <a:endParaRPr lang="en-US" altLang="en-US"/>
          </a:p>
        </p:txBody>
      </p:sp>
    </p:spTree>
    <p:extLst>
      <p:ext uri="{BB962C8B-B14F-4D97-AF65-F5344CB8AC3E}">
        <p14:creationId xmlns:p14="http://schemas.microsoft.com/office/powerpoint/2010/main" val="75543271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C3989BB0-6AEB-4C4D-BDEF-6F35B324D781}" type="slidenum">
              <a:rPr lang="en-US" altLang="en-US"/>
              <a:pPr>
                <a:defRPr/>
              </a:pPr>
              <a:t>‹#›</a:t>
            </a:fld>
            <a:endParaRPr lang="en-US" altLang="en-US"/>
          </a:p>
        </p:txBody>
      </p:sp>
    </p:spTree>
    <p:extLst>
      <p:ext uri="{BB962C8B-B14F-4D97-AF65-F5344CB8AC3E}">
        <p14:creationId xmlns:p14="http://schemas.microsoft.com/office/powerpoint/2010/main" val="133571681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BC57BF11-9A25-454E-8F4A-373FDA2294B4}" type="slidenum">
              <a:rPr lang="en-US" altLang="en-US"/>
              <a:pPr>
                <a:defRPr/>
              </a:pPr>
              <a:t>‹#›</a:t>
            </a:fld>
            <a:endParaRPr lang="en-US" altLang="en-US"/>
          </a:p>
        </p:txBody>
      </p:sp>
    </p:spTree>
    <p:extLst>
      <p:ext uri="{BB962C8B-B14F-4D97-AF65-F5344CB8AC3E}">
        <p14:creationId xmlns:p14="http://schemas.microsoft.com/office/powerpoint/2010/main" val="4053884105"/>
      </p:ext>
    </p:extLst>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dirty="0">
                <a:cs typeface="Arial" charset="0"/>
              </a:defRPr>
            </a:lvl1pPr>
          </a:lstStyle>
          <a:p>
            <a:pPr>
              <a:defRPr/>
            </a:pPr>
            <a:r>
              <a:rPr lang="en-US" dirty="0"/>
              <a:t>CIS 421/521 - Intro to AI - </a:t>
            </a:r>
            <a:r>
              <a:rPr lang="en-US" dirty="0" smtClean="0"/>
              <a:t>Summer 2019</a:t>
            </a:r>
            <a:endParaRPr lang="en-US" altLang="en-US" dirty="0"/>
          </a:p>
        </p:txBody>
      </p:sp>
      <p:sp>
        <p:nvSpPr>
          <p:cNvPr id="46083"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cs typeface="Arial" charset="0"/>
              </a:defRPr>
            </a:lvl1pPr>
          </a:lstStyle>
          <a:p>
            <a:pPr>
              <a:defRPr/>
            </a:pPr>
            <a:endParaRPr lang="en-US" altLang="en-US"/>
          </a:p>
        </p:txBody>
      </p:sp>
      <p:sp>
        <p:nvSpPr>
          <p:cNvPr id="46084"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a:cs typeface="Arial" charset="0"/>
              </a:defRPr>
            </a:lvl1pPr>
          </a:lstStyle>
          <a:p>
            <a:pPr>
              <a:defRPr/>
            </a:pPr>
            <a:fld id="{4D1483D9-7D8C-4CC0-AABF-D685D9B797C0}" type="slidenum">
              <a:rPr lang="en-US" altLang="en-US"/>
              <a:pPr>
                <a:defRPr/>
              </a:pPr>
              <a:t>‹#›</a:t>
            </a:fld>
            <a:endParaRPr lang="en-US" altLang="en-US"/>
          </a:p>
        </p:txBody>
      </p:sp>
      <p:sp>
        <p:nvSpPr>
          <p:cNvPr id="1029" name="Rectangle 5"/>
          <p:cNvSpPr>
            <a:spLocks noGrp="1" noChangeArrowheads="1"/>
          </p:cNvSpPr>
          <p:nvPr>
            <p:ph type="title"/>
          </p:nvPr>
        </p:nvSpPr>
        <p:spPr bwMode="auto">
          <a:xfrm>
            <a:off x="685800" y="6096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30" name="Rectangle 6"/>
          <p:cNvSpPr>
            <a:spLocks noGrp="1" noChangeArrowheads="1"/>
          </p:cNvSpPr>
          <p:nvPr>
            <p:ph type="body" idx="1"/>
          </p:nvPr>
        </p:nvSpPr>
        <p:spPr bwMode="auto">
          <a:xfrm>
            <a:off x="685800" y="12954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1"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1032" name="Picture 8" descr="shiel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72400" y="6248400"/>
            <a:ext cx="357188"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Lst>
  <p:transition/>
  <p:hf hdr="0" ftr="0"/>
  <p:txStyles>
    <p:titleStyle>
      <a:lvl1pPr algn="l" rtl="0" eaLnBrk="0" fontAlgn="base" hangingPunct="0">
        <a:spcBef>
          <a:spcPct val="0"/>
        </a:spcBef>
        <a:spcAft>
          <a:spcPct val="0"/>
        </a:spcAft>
        <a:defRPr sz="3200" b="1">
          <a:solidFill>
            <a:srgbClr val="000066"/>
          </a:solidFill>
          <a:latin typeface="+mj-lt"/>
          <a:ea typeface="+mj-ea"/>
          <a:cs typeface="+mj-cs"/>
        </a:defRPr>
      </a:lvl1pPr>
      <a:lvl2pPr algn="l" rtl="0" eaLnBrk="0" fontAlgn="base" hangingPunct="0">
        <a:spcBef>
          <a:spcPct val="0"/>
        </a:spcBef>
        <a:spcAft>
          <a:spcPct val="0"/>
        </a:spcAft>
        <a:defRPr sz="3200" b="1">
          <a:solidFill>
            <a:srgbClr val="000066"/>
          </a:solidFill>
          <a:latin typeface="Arial" charset="0"/>
        </a:defRPr>
      </a:lvl2pPr>
      <a:lvl3pPr algn="l" rtl="0" eaLnBrk="0" fontAlgn="base" hangingPunct="0">
        <a:spcBef>
          <a:spcPct val="0"/>
        </a:spcBef>
        <a:spcAft>
          <a:spcPct val="0"/>
        </a:spcAft>
        <a:defRPr sz="3200" b="1">
          <a:solidFill>
            <a:srgbClr val="000066"/>
          </a:solidFill>
          <a:latin typeface="Arial" charset="0"/>
        </a:defRPr>
      </a:lvl3pPr>
      <a:lvl4pPr algn="l" rtl="0" eaLnBrk="0" fontAlgn="base" hangingPunct="0">
        <a:spcBef>
          <a:spcPct val="0"/>
        </a:spcBef>
        <a:spcAft>
          <a:spcPct val="0"/>
        </a:spcAft>
        <a:defRPr sz="3200" b="1">
          <a:solidFill>
            <a:srgbClr val="000066"/>
          </a:solidFill>
          <a:latin typeface="Arial" charset="0"/>
        </a:defRPr>
      </a:lvl4pPr>
      <a:lvl5pPr algn="l" rtl="0" eaLnBrk="0" fontAlgn="base" hangingPunct="0">
        <a:spcBef>
          <a:spcPct val="0"/>
        </a:spcBef>
        <a:spcAft>
          <a:spcPct val="0"/>
        </a:spcAft>
        <a:defRPr sz="3200" b="1">
          <a:solidFill>
            <a:srgbClr val="000066"/>
          </a:solidFill>
          <a:latin typeface="Arial" charset="0"/>
        </a:defRPr>
      </a:lvl5pPr>
      <a:lvl6pPr marL="457200" algn="l" rtl="0" eaLnBrk="0" fontAlgn="base" hangingPunct="0">
        <a:spcBef>
          <a:spcPct val="0"/>
        </a:spcBef>
        <a:spcAft>
          <a:spcPct val="0"/>
        </a:spcAft>
        <a:defRPr sz="3200" b="1">
          <a:solidFill>
            <a:srgbClr val="000066"/>
          </a:solidFill>
          <a:latin typeface="Arial" charset="0"/>
        </a:defRPr>
      </a:lvl6pPr>
      <a:lvl7pPr marL="914400" algn="l" rtl="0" eaLnBrk="0" fontAlgn="base" hangingPunct="0">
        <a:spcBef>
          <a:spcPct val="0"/>
        </a:spcBef>
        <a:spcAft>
          <a:spcPct val="0"/>
        </a:spcAft>
        <a:defRPr sz="3200" b="1">
          <a:solidFill>
            <a:srgbClr val="000066"/>
          </a:solidFill>
          <a:latin typeface="Arial" charset="0"/>
        </a:defRPr>
      </a:lvl7pPr>
      <a:lvl8pPr marL="1371600" algn="l" rtl="0" eaLnBrk="0" fontAlgn="base" hangingPunct="0">
        <a:spcBef>
          <a:spcPct val="0"/>
        </a:spcBef>
        <a:spcAft>
          <a:spcPct val="0"/>
        </a:spcAft>
        <a:defRPr sz="3200" b="1">
          <a:solidFill>
            <a:srgbClr val="000066"/>
          </a:solidFill>
          <a:latin typeface="Arial" charset="0"/>
        </a:defRPr>
      </a:lvl8pPr>
      <a:lvl9pPr marL="1828800" algn="l" rtl="0" eaLnBrk="0" fontAlgn="base" hangingPunct="0">
        <a:spcBef>
          <a:spcPct val="0"/>
        </a:spcBef>
        <a:spcAft>
          <a:spcPct val="0"/>
        </a:spcAft>
        <a:defRPr sz="3200" b="1">
          <a:solidFill>
            <a:srgbClr val="000066"/>
          </a:solidFill>
          <a:latin typeface="Arial"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e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1.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22.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3.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oleObject" Target="../embeddings/oleObject1.bin"/><Relationship Id="rId5" Type="http://schemas.openxmlformats.org/officeDocument/2006/relationships/image" Target="../media/image26.wmf"/><Relationship Id="rId6" Type="http://schemas.openxmlformats.org/officeDocument/2006/relationships/oleObject" Target="../embeddings/oleObject2.bin"/><Relationship Id="rId7" Type="http://schemas.openxmlformats.org/officeDocument/2006/relationships/image" Target="../media/image27.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oleObject" Target="../embeddings/oleObject3.bin"/><Relationship Id="rId5" Type="http://schemas.openxmlformats.org/officeDocument/2006/relationships/image" Target="../media/image31.wmf"/><Relationship Id="rId6" Type="http://schemas.openxmlformats.org/officeDocument/2006/relationships/oleObject" Target="../embeddings/oleObject4.bin"/><Relationship Id="rId7" Type="http://schemas.openxmlformats.org/officeDocument/2006/relationships/image" Target="../media/image32.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ctrTitle"/>
          </p:nvPr>
        </p:nvSpPr>
        <p:spPr/>
        <p:txBody>
          <a:bodyPr/>
          <a:lstStyle/>
          <a:p>
            <a:r>
              <a:rPr lang="en-US" dirty="0"/>
              <a:t>Intelligent </a:t>
            </a:r>
            <a:r>
              <a:rPr lang="en-US" dirty="0" smtClean="0"/>
              <a:t>Agents, </a:t>
            </a:r>
            <a:r>
              <a:rPr lang="en-US" dirty="0"/>
              <a:t>Search Problem </a:t>
            </a:r>
            <a:r>
              <a:rPr lang="en-US" dirty="0" smtClean="0"/>
              <a:t>Formulation and Uninformed Search</a:t>
            </a:r>
            <a:endParaRPr lang="en-US" dirty="0"/>
          </a:p>
        </p:txBody>
      </p:sp>
      <p:sp>
        <p:nvSpPr>
          <p:cNvPr id="15363" name="Rectangle 3"/>
          <p:cNvSpPr>
            <a:spLocks noGrp="1" noChangeArrowheads="1"/>
          </p:cNvSpPr>
          <p:nvPr>
            <p:ph type="subTitle" idx="1"/>
          </p:nvPr>
        </p:nvSpPr>
        <p:spPr/>
        <p:txBody>
          <a:bodyPr/>
          <a:lstStyle/>
          <a:p>
            <a:endParaRPr lang="en-US" dirty="0"/>
          </a:p>
          <a:p>
            <a:r>
              <a:rPr lang="en-US" dirty="0"/>
              <a:t>AIMA, Chapters </a:t>
            </a:r>
            <a:r>
              <a:rPr lang="en-US" dirty="0" smtClean="0"/>
              <a:t>2 and 3</a:t>
            </a:r>
            <a:endParaRPr lang="en-US" dirty="0"/>
          </a:p>
        </p:txBody>
      </p:sp>
    </p:spTree>
    <p:extLst>
      <p:ext uri="{BB962C8B-B14F-4D97-AF65-F5344CB8AC3E}">
        <p14:creationId xmlns:p14="http://schemas.microsoft.com/office/powerpoint/2010/main" val="1764046398"/>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t>Agent function &amp; program</a:t>
            </a:r>
          </a:p>
        </p:txBody>
      </p:sp>
      <p:sp>
        <p:nvSpPr>
          <p:cNvPr id="25605" name="Rectangle 3"/>
          <p:cNvSpPr>
            <a:spLocks noGrp="1" noChangeArrowheads="1"/>
          </p:cNvSpPr>
          <p:nvPr>
            <p:ph idx="1"/>
          </p:nvPr>
        </p:nvSpPr>
        <p:spPr/>
        <p:txBody>
          <a:bodyPr/>
          <a:lstStyle/>
          <a:p>
            <a:r>
              <a:rPr lang="en-US" dirty="0"/>
              <a:t>The </a:t>
            </a:r>
            <a:r>
              <a:rPr lang="en-US" i="1" dirty="0">
                <a:solidFill>
                  <a:schemeClr val="accent2"/>
                </a:solidFill>
              </a:rPr>
              <a:t>agent program</a:t>
            </a:r>
            <a:r>
              <a:rPr lang="en-US" dirty="0"/>
              <a:t> runs on the physical </a:t>
            </a:r>
            <a:r>
              <a:rPr lang="en-US" i="1" dirty="0">
                <a:solidFill>
                  <a:schemeClr val="accent2"/>
                </a:solidFill>
              </a:rPr>
              <a:t>architecture</a:t>
            </a:r>
            <a:r>
              <a:rPr lang="en-US" dirty="0"/>
              <a:t> to </a:t>
            </a:r>
            <a:r>
              <a:rPr lang="en-US" i="1" dirty="0"/>
              <a:t>produce</a:t>
            </a:r>
            <a:r>
              <a:rPr lang="en-US" dirty="0"/>
              <a:t> </a:t>
            </a:r>
            <a:r>
              <a:rPr lang="en-US" b="0" i="1" dirty="0">
                <a:latin typeface="Times New Roman" pitchFamily="18" charset="0"/>
              </a:rPr>
              <a:t>f</a:t>
            </a:r>
          </a:p>
          <a:p>
            <a:pPr lvl="1"/>
            <a:r>
              <a:rPr lang="en-US" i="1" dirty="0"/>
              <a:t>agent = architecture + program</a:t>
            </a:r>
          </a:p>
          <a:p>
            <a:r>
              <a:rPr lang="en-US" dirty="0"/>
              <a:t>“Easy” solution: </a:t>
            </a:r>
            <a:r>
              <a:rPr lang="en-US" dirty="0" smtClean="0"/>
              <a:t>a giant table </a:t>
            </a:r>
            <a:r>
              <a:rPr lang="en-US" dirty="0"/>
              <a:t>that maps every possible sequence </a:t>
            </a:r>
            <a:r>
              <a:rPr lang="en-US" b="0" i="1" dirty="0">
                <a:latin typeface="Times New Roman" pitchFamily="18" charset="0"/>
              </a:rPr>
              <a:t>P</a:t>
            </a:r>
            <a:r>
              <a:rPr lang="en-US" i="1" dirty="0"/>
              <a:t> </a:t>
            </a:r>
            <a:r>
              <a:rPr lang="en-US" dirty="0"/>
              <a:t>to an action </a:t>
            </a:r>
            <a:r>
              <a:rPr lang="en-US" b="0" i="1" dirty="0">
                <a:latin typeface="Times New Roman" pitchFamily="18" charset="0"/>
              </a:rPr>
              <a:t>a</a:t>
            </a:r>
          </a:p>
          <a:p>
            <a:pPr lvl="1"/>
            <a:r>
              <a:rPr lang="en-US" dirty="0"/>
              <a:t>One small problem: exponential in length of </a:t>
            </a:r>
            <a:r>
              <a:rPr lang="en-US" sz="2400" i="1" dirty="0">
                <a:latin typeface="Times New Roman" pitchFamily="18" charset="0"/>
              </a:rPr>
              <a:t>P</a:t>
            </a:r>
          </a:p>
        </p:txBody>
      </p:sp>
      <p:sp>
        <p:nvSpPr>
          <p:cNvPr id="25602"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2560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2F7CA9D-011C-4002-98F5-C26D54DEC6D9}" type="slidenum">
              <a:rPr lang="en-US" altLang="en-US" sz="1400" smtClean="0"/>
              <a:pPr/>
              <a:t>10</a:t>
            </a:fld>
            <a:endParaRPr lang="en-US" altLang="en-US" sz="1400"/>
          </a:p>
        </p:txBody>
      </p:sp>
    </p:spTree>
    <p:extLst>
      <p:ext uri="{BB962C8B-B14F-4D97-AF65-F5344CB8AC3E}">
        <p14:creationId xmlns:p14="http://schemas.microsoft.com/office/powerpoint/2010/main" val="448186410"/>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solidFill>
                  <a:srgbClr val="C00000"/>
                </a:solidFill>
              </a:rPr>
              <a:t>Rational</a:t>
            </a:r>
            <a:r>
              <a:rPr lang="en-US" dirty="0"/>
              <a:t> </a:t>
            </a:r>
            <a:r>
              <a:rPr lang="en-US" dirty="0" smtClean="0"/>
              <a:t>agents</a:t>
            </a:r>
            <a:endParaRPr lang="en-US" dirty="0"/>
          </a:p>
        </p:txBody>
      </p:sp>
      <p:sp>
        <p:nvSpPr>
          <p:cNvPr id="10243" name="Rectangle 3"/>
          <p:cNvSpPr>
            <a:spLocks noGrp="1" noChangeArrowheads="1"/>
          </p:cNvSpPr>
          <p:nvPr>
            <p:ph idx="1"/>
          </p:nvPr>
        </p:nvSpPr>
        <p:spPr/>
        <p:txBody>
          <a:bodyPr/>
          <a:lstStyle/>
          <a:p>
            <a:r>
              <a:rPr lang="en-US" dirty="0">
                <a:solidFill>
                  <a:schemeClr val="accent2"/>
                </a:solidFill>
              </a:rPr>
              <a:t>Rational Agent</a:t>
            </a:r>
            <a:r>
              <a:rPr lang="en-US" dirty="0"/>
              <a:t>: For each possible percept sequence</a:t>
            </a:r>
            <a:r>
              <a:rPr lang="en-US" i="1" dirty="0"/>
              <a:t> </a:t>
            </a:r>
            <a:r>
              <a:rPr lang="en-US" i="1" dirty="0">
                <a:latin typeface="Times New Roman" panose="02020603050405020304" pitchFamily="18" charset="0"/>
                <a:cs typeface="Times New Roman" panose="02020603050405020304" pitchFamily="18" charset="0"/>
              </a:rPr>
              <a:t>P</a:t>
            </a:r>
            <a:r>
              <a:rPr lang="en-US" dirty="0"/>
              <a:t>, a rational agent selects an action </a:t>
            </a:r>
            <a:r>
              <a:rPr lang="en-US" i="1" dirty="0">
                <a:latin typeface="Times New Roman" panose="02020603050405020304" pitchFamily="18" charset="0"/>
                <a:cs typeface="Times New Roman" panose="02020603050405020304" pitchFamily="18" charset="0"/>
              </a:rPr>
              <a:t>a</a:t>
            </a:r>
            <a:r>
              <a:rPr lang="en-US" dirty="0"/>
              <a:t/>
            </a:r>
            <a:br>
              <a:rPr lang="en-US" dirty="0"/>
            </a:br>
            <a:r>
              <a:rPr lang="en-US" dirty="0" smtClean="0"/>
              <a:t>to </a:t>
            </a:r>
            <a:r>
              <a:rPr lang="en-US" i="1" dirty="0">
                <a:solidFill>
                  <a:schemeClr val="accent2"/>
                </a:solidFill>
              </a:rPr>
              <a:t>maximize</a:t>
            </a:r>
            <a:r>
              <a:rPr lang="en-US" dirty="0"/>
              <a:t> its </a:t>
            </a:r>
            <a:r>
              <a:rPr lang="en-US" i="1" dirty="0">
                <a:solidFill>
                  <a:schemeClr val="accent2"/>
                </a:solidFill>
              </a:rPr>
              <a:t>performance measure</a:t>
            </a:r>
            <a:endParaRPr lang="en-US" dirty="0"/>
          </a:p>
          <a:p>
            <a:endParaRPr lang="en-US" sz="700" dirty="0"/>
          </a:p>
          <a:p>
            <a:r>
              <a:rPr lang="en-US" dirty="0">
                <a:solidFill>
                  <a:schemeClr val="accent2"/>
                </a:solidFill>
              </a:rPr>
              <a:t>Performance measure</a:t>
            </a:r>
            <a:r>
              <a:rPr lang="en-US" dirty="0"/>
              <a:t>: An objective criterion for success of an agent's behavior, given the evidence provided by the percept sequence.</a:t>
            </a:r>
          </a:p>
          <a:p>
            <a:pPr marL="0" indent="0">
              <a:buNone/>
            </a:pPr>
            <a:endParaRPr lang="en-US" dirty="0"/>
          </a:p>
          <a:p>
            <a:endParaRPr lang="en-US" sz="500" dirty="0"/>
          </a:p>
          <a:p>
            <a:pPr lvl="1">
              <a:buFontTx/>
              <a:buNone/>
            </a:pPr>
            <a:endParaRPr lang="en-US" dirty="0"/>
          </a:p>
        </p:txBody>
      </p:sp>
      <p:sp>
        <p:nvSpPr>
          <p:cNvPr id="2867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286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9E4B3C5-5B9B-4437-9622-D41D36B031C0}" type="slidenum">
              <a:rPr lang="en-US" altLang="en-US" sz="1400" smtClean="0"/>
              <a:pPr/>
              <a:t>11</a:t>
            </a:fld>
            <a:endParaRPr lang="en-US" altLang="en-US" sz="1400"/>
          </a:p>
        </p:txBody>
      </p:sp>
    </p:spTree>
    <p:extLst>
      <p:ext uri="{BB962C8B-B14F-4D97-AF65-F5344CB8AC3E}">
        <p14:creationId xmlns:p14="http://schemas.microsoft.com/office/powerpoint/2010/main" val="10141758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a:solidFill>
                  <a:schemeClr val="tx1"/>
                </a:solidFill>
              </a:rPr>
              <a:t>Performance measure - example</a:t>
            </a:r>
          </a:p>
        </p:txBody>
      </p:sp>
      <p:sp>
        <p:nvSpPr>
          <p:cNvPr id="10243" name="Rectangle 3"/>
          <p:cNvSpPr>
            <a:spLocks noGrp="1" noChangeArrowheads="1"/>
          </p:cNvSpPr>
          <p:nvPr>
            <p:ph idx="1"/>
          </p:nvPr>
        </p:nvSpPr>
        <p:spPr/>
        <p:txBody>
          <a:bodyPr/>
          <a:lstStyle/>
          <a:p>
            <a:r>
              <a:rPr lang="en-US"/>
              <a:t>A performance measure for a vacuum-cleaner agent might include e.g. some subset of:</a:t>
            </a:r>
          </a:p>
          <a:p>
            <a:pPr lvl="1"/>
            <a:r>
              <a:rPr lang="en-US"/>
              <a:t>+1 point for each clean square in time T</a:t>
            </a:r>
          </a:p>
          <a:p>
            <a:pPr lvl="1"/>
            <a:r>
              <a:rPr lang="en-US"/>
              <a:t>+1 point for clean square, -1 for each move</a:t>
            </a:r>
          </a:p>
          <a:p>
            <a:pPr lvl="1"/>
            <a:r>
              <a:rPr lang="en-US"/>
              <a:t>-1000 for more than </a:t>
            </a:r>
            <a:r>
              <a:rPr lang="en-US" i="1"/>
              <a:t>k</a:t>
            </a:r>
            <a:r>
              <a:rPr lang="en-US"/>
              <a:t> dirty squares</a:t>
            </a:r>
          </a:p>
          <a:p>
            <a:endParaRPr lang="en-US" sz="700"/>
          </a:p>
          <a:p>
            <a:pPr lvl="1">
              <a:buFontTx/>
              <a:buNone/>
            </a:pPr>
            <a:endParaRPr lang="en-US"/>
          </a:p>
        </p:txBody>
      </p:sp>
      <p:sp>
        <p:nvSpPr>
          <p:cNvPr id="2867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286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9E4B3C5-5B9B-4437-9622-D41D36B031C0}" type="slidenum">
              <a:rPr lang="en-US" altLang="en-US" sz="1400" smtClean="0"/>
              <a:pPr/>
              <a:t>12</a:t>
            </a:fld>
            <a:endParaRPr lang="en-US" altLang="en-US" sz="1400"/>
          </a:p>
        </p:txBody>
      </p:sp>
      <p:pic>
        <p:nvPicPr>
          <p:cNvPr id="6" name="Content Placeholder 6"/>
          <p:cNvPicPr>
            <a:picLocks noChangeAspect="1"/>
          </p:cNvPicPr>
          <p:nvPr/>
        </p:nvPicPr>
        <p:blipFill>
          <a:blip r:embed="rId3"/>
          <a:stretch>
            <a:fillRect/>
          </a:stretch>
        </p:blipFill>
        <p:spPr bwMode="auto">
          <a:xfrm>
            <a:off x="2668089" y="3467100"/>
            <a:ext cx="17526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stretch>
            <a:fillRect/>
          </a:stretch>
        </p:blipFill>
        <p:spPr>
          <a:xfrm>
            <a:off x="4876800" y="3978275"/>
            <a:ext cx="2117725" cy="2117725"/>
          </a:xfrm>
          <a:prstGeom prst="rect">
            <a:avLst/>
          </a:prstGeom>
        </p:spPr>
      </p:pic>
    </p:spTree>
    <p:extLst>
      <p:ext uri="{BB962C8B-B14F-4D97-AF65-F5344CB8AC3E}">
        <p14:creationId xmlns:p14="http://schemas.microsoft.com/office/powerpoint/2010/main" val="156330648"/>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472646" y="1676400"/>
            <a:ext cx="3048000" cy="1828800"/>
          </a:xfrm>
          <a:prstGeom prst="rect">
            <a:avLst/>
          </a:prstGeom>
        </p:spPr>
      </p:pic>
      <p:sp>
        <p:nvSpPr>
          <p:cNvPr id="29700" name="Rectangle 2"/>
          <p:cNvSpPr>
            <a:spLocks noGrp="1" noChangeArrowheads="1"/>
          </p:cNvSpPr>
          <p:nvPr>
            <p:ph type="title"/>
          </p:nvPr>
        </p:nvSpPr>
        <p:spPr/>
        <p:txBody>
          <a:bodyPr/>
          <a:lstStyle/>
          <a:p>
            <a:r>
              <a:rPr lang="en-US"/>
              <a:t>Rationality is </a:t>
            </a:r>
            <a:r>
              <a:rPr lang="en-US" i="1"/>
              <a:t>not </a:t>
            </a:r>
            <a:r>
              <a:rPr lang="en-US"/>
              <a:t> omniscience</a:t>
            </a:r>
          </a:p>
        </p:txBody>
      </p:sp>
      <p:sp>
        <p:nvSpPr>
          <p:cNvPr id="29701" name="Rectangle 3"/>
          <p:cNvSpPr>
            <a:spLocks noGrp="1" noChangeArrowheads="1"/>
          </p:cNvSpPr>
          <p:nvPr>
            <p:ph type="body" idx="1"/>
          </p:nvPr>
        </p:nvSpPr>
        <p:spPr>
          <a:xfrm>
            <a:off x="685800" y="1295400"/>
            <a:ext cx="8077200" cy="4572000"/>
          </a:xfrm>
        </p:spPr>
        <p:txBody>
          <a:bodyPr/>
          <a:lstStyle/>
          <a:p>
            <a:pPr>
              <a:lnSpc>
                <a:spcPct val="90000"/>
              </a:lnSpc>
            </a:pPr>
            <a:r>
              <a:rPr lang="en-US"/>
              <a:t>Ideal agent: maximizes </a:t>
            </a:r>
            <a:r>
              <a:rPr lang="en-US" i="1">
                <a:solidFill>
                  <a:schemeClr val="accent2"/>
                </a:solidFill>
              </a:rPr>
              <a:t>actual</a:t>
            </a:r>
            <a:r>
              <a:rPr lang="en-US"/>
              <a:t> performance, but needs to be </a:t>
            </a:r>
            <a:r>
              <a:rPr lang="en-US" i="1">
                <a:solidFill>
                  <a:schemeClr val="accent2"/>
                </a:solidFill>
              </a:rPr>
              <a:t>omniscient</a:t>
            </a:r>
            <a:r>
              <a:rPr lang="en-US" b="0" i="1"/>
              <a:t>.</a:t>
            </a:r>
            <a:r>
              <a:rPr lang="en-US"/>
              <a:t> </a:t>
            </a:r>
          </a:p>
          <a:p>
            <a:pPr lvl="1">
              <a:lnSpc>
                <a:spcPct val="90000"/>
              </a:lnSpc>
            </a:pPr>
            <a:r>
              <a:rPr lang="en-US" sz="2400"/>
              <a:t>Usually impossible…..</a:t>
            </a:r>
          </a:p>
          <a:p>
            <a:pPr lvl="2">
              <a:lnSpc>
                <a:spcPct val="90000"/>
              </a:lnSpc>
            </a:pPr>
            <a:r>
              <a:rPr lang="en-US" sz="2000"/>
              <a:t> But consider tic-tac-toe agent…</a:t>
            </a:r>
          </a:p>
          <a:p>
            <a:pPr lvl="1">
              <a:lnSpc>
                <a:spcPct val="90000"/>
              </a:lnSpc>
            </a:pPr>
            <a:r>
              <a:rPr lang="en-US" sz="2400"/>
              <a:t>Rationality </a:t>
            </a:r>
            <a:r>
              <a:rPr lang="en-US" sz="2400">
                <a:sym typeface="Symbol" pitchFamily="18" charset="2"/>
              </a:rPr>
              <a:t>  Guaranteed Success</a:t>
            </a:r>
          </a:p>
          <a:p>
            <a:pPr marL="914400" lvl="2" indent="0">
              <a:lnSpc>
                <a:spcPct val="90000"/>
              </a:lnSpc>
              <a:buNone/>
            </a:pPr>
            <a:endParaRPr lang="en-US"/>
          </a:p>
          <a:p>
            <a:pPr>
              <a:lnSpc>
                <a:spcPct val="80000"/>
              </a:lnSpc>
            </a:pPr>
            <a:r>
              <a:rPr lang="en-US"/>
              <a:t>Caveat: </a:t>
            </a:r>
            <a:r>
              <a:rPr lang="en-US">
                <a:solidFill>
                  <a:schemeClr val="accent2"/>
                </a:solidFill>
              </a:rPr>
              <a:t>computational limitations make </a:t>
            </a:r>
            <a:r>
              <a:rPr lang="en-US" i="1">
                <a:solidFill>
                  <a:schemeClr val="accent2"/>
                </a:solidFill>
              </a:rPr>
              <a:t>complete rationality</a:t>
            </a:r>
            <a:r>
              <a:rPr lang="en-US">
                <a:solidFill>
                  <a:schemeClr val="accent2"/>
                </a:solidFill>
              </a:rPr>
              <a:t> unachievable</a:t>
            </a:r>
          </a:p>
          <a:p>
            <a:pPr lvl="1">
              <a:lnSpc>
                <a:spcPct val="80000"/>
              </a:lnSpc>
              <a:buFont typeface="Wingdings" panose="05000000000000000000" pitchFamily="2" charset="2"/>
              <a:buChar char="à"/>
            </a:pPr>
            <a:r>
              <a:rPr lang="en-US" sz="2400"/>
              <a:t>design best </a:t>
            </a:r>
            <a:r>
              <a:rPr lang="en-US" sz="2400" i="1">
                <a:solidFill>
                  <a:schemeClr val="accent2"/>
                </a:solidFill>
              </a:rPr>
              <a:t>program</a:t>
            </a:r>
            <a:r>
              <a:rPr lang="en-US" sz="2400"/>
              <a:t> for given machine resources</a:t>
            </a:r>
            <a:br>
              <a:rPr lang="en-US" sz="2400"/>
            </a:br>
            <a:endParaRPr lang="en-US" sz="2400"/>
          </a:p>
          <a:p>
            <a:pPr lvl="0">
              <a:lnSpc>
                <a:spcPct val="90000"/>
              </a:lnSpc>
            </a:pPr>
            <a:r>
              <a:rPr lang="en-US">
                <a:solidFill>
                  <a:srgbClr val="000000"/>
                </a:solidFill>
                <a:sym typeface="Symbol" pitchFamily="18" charset="2"/>
              </a:rPr>
              <a:t>In Economics:</a:t>
            </a:r>
            <a:br>
              <a:rPr lang="en-US">
                <a:solidFill>
                  <a:srgbClr val="000000"/>
                </a:solidFill>
                <a:sym typeface="Symbol" pitchFamily="18" charset="2"/>
              </a:rPr>
            </a:br>
            <a:r>
              <a:rPr lang="en-US">
                <a:solidFill>
                  <a:srgbClr val="000000"/>
                </a:solidFill>
                <a:sym typeface="Symbol" pitchFamily="18" charset="2"/>
              </a:rPr>
              <a:t>“Bounded Rationality”  “Behavioral Economics”</a:t>
            </a:r>
          </a:p>
          <a:p>
            <a:pPr>
              <a:lnSpc>
                <a:spcPct val="80000"/>
              </a:lnSpc>
              <a:buFont typeface="Wingdings" panose="05000000000000000000" pitchFamily="2" charset="2"/>
              <a:buChar char="à"/>
            </a:pPr>
            <a:endParaRPr lang="en-US" sz="2800"/>
          </a:p>
        </p:txBody>
      </p:sp>
      <p:sp>
        <p:nvSpPr>
          <p:cNvPr id="4" name="Date Placeholder 3"/>
          <p:cNvSpPr>
            <a:spLocks noGrp="1"/>
          </p:cNvSpPr>
          <p:nvPr>
            <p:ph type="dt" sz="half" idx="10"/>
          </p:nvPr>
        </p:nvSpPr>
        <p:spPr/>
        <p:txBody>
          <a:bodyPr/>
          <a:lstStyle/>
          <a:p>
            <a:pPr>
              <a:defRPr/>
            </a:pPr>
            <a:r>
              <a:rPr lang="en-US" dirty="0">
                <a:solidFill>
                  <a:srgbClr val="000000"/>
                </a:solidFill>
              </a:rPr>
              <a:t>CIS 421/521 - Intro to AI - </a:t>
            </a:r>
            <a:r>
              <a:rPr lang="en-US" dirty="0" smtClean="0">
                <a:solidFill>
                  <a:srgbClr val="000000"/>
                </a:solidFill>
              </a:rPr>
              <a:t>Summer 2019</a:t>
            </a:r>
            <a:endParaRPr lang="en-US" altLang="en-US" dirty="0">
              <a:solidFill>
                <a:srgbClr val="000000"/>
              </a:solidFill>
            </a:endParaRPr>
          </a:p>
        </p:txBody>
      </p:sp>
      <p:sp>
        <p:nvSpPr>
          <p:cNvPr id="5" name="Slide Number Placeholder 4"/>
          <p:cNvSpPr>
            <a:spLocks noGrp="1"/>
          </p:cNvSpPr>
          <p:nvPr>
            <p:ph type="sldNum" sz="quarter" idx="12"/>
          </p:nvPr>
        </p:nvSpPr>
        <p:spPr/>
        <p:txBody>
          <a:bodyPr/>
          <a:lstStyle/>
          <a:p>
            <a:pPr>
              <a:defRPr/>
            </a:pPr>
            <a:fld id="{C1997290-8C53-4862-8488-38CB3942D630}" type="slidenum">
              <a:rPr lang="en-US" altLang="en-US" smtClean="0">
                <a:solidFill>
                  <a:srgbClr val="000000"/>
                </a:solidFill>
              </a:rPr>
              <a:pPr>
                <a:defRPr/>
              </a:pPr>
              <a:t>13</a:t>
            </a:fld>
            <a:r>
              <a:rPr lang="en-US" altLang="en-US">
                <a:solidFill>
                  <a:srgbClr val="000000"/>
                </a:solidFill>
              </a:rPr>
              <a:t> </a:t>
            </a:r>
          </a:p>
        </p:txBody>
      </p:sp>
    </p:spTree>
    <p:extLst>
      <p:ext uri="{BB962C8B-B14F-4D97-AF65-F5344CB8AC3E}">
        <p14:creationId xmlns:p14="http://schemas.microsoft.com/office/powerpoint/2010/main" val="14106989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solidFill>
                  <a:srgbClr val="C00000"/>
                </a:solidFill>
              </a:rPr>
              <a:t>Rational</a:t>
            </a:r>
            <a:r>
              <a:rPr lang="en-US" dirty="0"/>
              <a:t> agents </a:t>
            </a:r>
            <a:r>
              <a:rPr lang="en-US" dirty="0" smtClean="0"/>
              <a:t>2</a:t>
            </a:r>
            <a:endParaRPr lang="en-US" dirty="0"/>
          </a:p>
        </p:txBody>
      </p:sp>
      <p:sp>
        <p:nvSpPr>
          <p:cNvPr id="10243" name="Rectangle 3"/>
          <p:cNvSpPr>
            <a:spLocks noGrp="1" noChangeArrowheads="1"/>
          </p:cNvSpPr>
          <p:nvPr>
            <p:ph idx="1"/>
          </p:nvPr>
        </p:nvSpPr>
        <p:spPr>
          <a:xfrm>
            <a:off x="685800" y="1295400"/>
            <a:ext cx="7772400" cy="2667000"/>
          </a:xfrm>
        </p:spPr>
        <p:txBody>
          <a:bodyPr/>
          <a:lstStyle/>
          <a:p>
            <a:r>
              <a:rPr lang="en-US" dirty="0">
                <a:solidFill>
                  <a:schemeClr val="accent2"/>
                </a:solidFill>
              </a:rPr>
              <a:t>Rational Agent</a:t>
            </a:r>
            <a:r>
              <a:rPr lang="en-US" dirty="0"/>
              <a:t>: For each possible percept sequence</a:t>
            </a:r>
            <a:r>
              <a:rPr lang="en-US" i="1" dirty="0"/>
              <a:t> </a:t>
            </a:r>
            <a:r>
              <a:rPr lang="en-US" i="1" dirty="0">
                <a:latin typeface="Times New Roman" panose="02020603050405020304" pitchFamily="18" charset="0"/>
                <a:cs typeface="Times New Roman" panose="02020603050405020304" pitchFamily="18" charset="0"/>
              </a:rPr>
              <a:t>P</a:t>
            </a:r>
            <a:r>
              <a:rPr lang="en-US" dirty="0"/>
              <a:t>, a rational agent selects an action </a:t>
            </a:r>
            <a:r>
              <a:rPr lang="en-US" i="1" dirty="0">
                <a:latin typeface="Times New Roman" panose="02020603050405020304" pitchFamily="18" charset="0"/>
                <a:cs typeface="Times New Roman" panose="02020603050405020304" pitchFamily="18" charset="0"/>
              </a:rPr>
              <a:t>a</a:t>
            </a:r>
            <a:r>
              <a:rPr lang="en-US" dirty="0"/>
              <a:t/>
            </a:r>
            <a:br>
              <a:rPr lang="en-US" dirty="0"/>
            </a:br>
            <a:r>
              <a:rPr lang="en-US" dirty="0" smtClean="0"/>
              <a:t>to </a:t>
            </a:r>
            <a:r>
              <a:rPr lang="en-US" i="1" dirty="0">
                <a:solidFill>
                  <a:schemeClr val="accent2"/>
                </a:solidFill>
              </a:rPr>
              <a:t>maximize</a:t>
            </a:r>
            <a:r>
              <a:rPr lang="en-US" dirty="0"/>
              <a:t> its </a:t>
            </a:r>
            <a:r>
              <a:rPr lang="en-US" i="1" dirty="0">
                <a:solidFill>
                  <a:schemeClr val="accent2"/>
                </a:solidFill>
              </a:rPr>
              <a:t>performance measure</a:t>
            </a:r>
            <a:endParaRPr lang="en-US" dirty="0"/>
          </a:p>
          <a:p>
            <a:endParaRPr lang="en-US" sz="700" dirty="0"/>
          </a:p>
          <a:p>
            <a:r>
              <a:rPr lang="en-US" dirty="0">
                <a:solidFill>
                  <a:schemeClr val="accent2"/>
                </a:solidFill>
              </a:rPr>
              <a:t>Performance measure</a:t>
            </a:r>
            <a:r>
              <a:rPr lang="en-US" dirty="0"/>
              <a:t>: An objective criterion for success of an agent's behavior, given the evidence provided by the percept sequence.</a:t>
            </a:r>
          </a:p>
          <a:p>
            <a:pPr marL="0" indent="0">
              <a:buNone/>
            </a:pPr>
            <a:endParaRPr lang="en-US" dirty="0"/>
          </a:p>
          <a:p>
            <a:pPr marL="0" indent="0">
              <a:buNone/>
            </a:pPr>
            <a:r>
              <a:rPr lang="en-US" dirty="0">
                <a:solidFill>
                  <a:schemeClr val="accent2"/>
                </a:solidFill>
              </a:rPr>
              <a:t>Revised: </a:t>
            </a:r>
          </a:p>
          <a:p>
            <a:r>
              <a:rPr lang="en-US" dirty="0">
                <a:solidFill>
                  <a:schemeClr val="accent2"/>
                </a:solidFill>
              </a:rPr>
              <a:t>Rational Agent</a:t>
            </a:r>
            <a:r>
              <a:rPr lang="en-US" dirty="0"/>
              <a:t>: For </a:t>
            </a:r>
            <a:r>
              <a:rPr lang="en-US" dirty="0" smtClean="0"/>
              <a:t>the current percept </a:t>
            </a:r>
            <a:r>
              <a:rPr lang="en-US" dirty="0"/>
              <a:t>sequence</a:t>
            </a:r>
            <a:r>
              <a:rPr lang="en-US" i="1" dirty="0"/>
              <a:t> </a:t>
            </a:r>
            <a:r>
              <a:rPr lang="en-US" i="1" dirty="0" smtClean="0">
                <a:latin typeface="Times New Roman" panose="02020603050405020304" pitchFamily="18" charset="0"/>
                <a:cs typeface="Times New Roman" panose="02020603050405020304" pitchFamily="18" charset="0"/>
              </a:rPr>
              <a:t>P</a:t>
            </a:r>
            <a:r>
              <a:rPr lang="en-US" dirty="0" smtClean="0"/>
              <a:t>, </a:t>
            </a:r>
            <a:r>
              <a:rPr lang="en-US" dirty="0"/>
              <a:t>a rational agent selects an action </a:t>
            </a:r>
            <a:r>
              <a:rPr lang="en-US" i="1" dirty="0">
                <a:latin typeface="Times New Roman" panose="02020603050405020304" pitchFamily="18" charset="0"/>
                <a:cs typeface="Times New Roman" panose="02020603050405020304" pitchFamily="18" charset="0"/>
              </a:rPr>
              <a:t>a</a:t>
            </a:r>
            <a:r>
              <a:rPr lang="en-US" dirty="0"/>
              <a:t> that </a:t>
            </a:r>
            <a:r>
              <a:rPr lang="en-US" i="1" dirty="0">
                <a:solidFill>
                  <a:schemeClr val="accent2"/>
                </a:solidFill>
              </a:rPr>
              <a:t>maximizes</a:t>
            </a:r>
            <a:r>
              <a:rPr lang="en-US" dirty="0"/>
              <a:t> the </a:t>
            </a:r>
            <a:r>
              <a:rPr lang="en-US" i="1" dirty="0">
                <a:solidFill>
                  <a:schemeClr val="accent2"/>
                </a:solidFill>
              </a:rPr>
              <a:t>expected value of</a:t>
            </a:r>
            <a:r>
              <a:rPr lang="en-US" dirty="0"/>
              <a:t/>
            </a:r>
            <a:br>
              <a:rPr lang="en-US" dirty="0"/>
            </a:br>
            <a:r>
              <a:rPr lang="en-US" dirty="0"/>
              <a:t>its </a:t>
            </a:r>
            <a:r>
              <a:rPr lang="en-US" i="1" dirty="0">
                <a:solidFill>
                  <a:schemeClr val="accent2"/>
                </a:solidFill>
              </a:rPr>
              <a:t>performance measure</a:t>
            </a:r>
            <a:endParaRPr lang="en-US" dirty="0"/>
          </a:p>
          <a:p>
            <a:endParaRPr lang="en-US" dirty="0"/>
          </a:p>
          <a:p>
            <a:endParaRPr lang="en-US" sz="500" dirty="0"/>
          </a:p>
          <a:p>
            <a:pPr lvl="1">
              <a:buFontTx/>
              <a:buNone/>
            </a:pPr>
            <a:endParaRPr lang="en-US" dirty="0"/>
          </a:p>
        </p:txBody>
      </p:sp>
      <p:sp>
        <p:nvSpPr>
          <p:cNvPr id="2867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286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9E4B3C5-5B9B-4437-9622-D41D36B031C0}" type="slidenum">
              <a:rPr lang="en-US" altLang="en-US" sz="1400" smtClean="0"/>
              <a:pPr/>
              <a:t>14</a:t>
            </a:fld>
            <a:endParaRPr lang="en-US" altLang="en-US" sz="1400"/>
          </a:p>
        </p:txBody>
      </p:sp>
      <p:sp>
        <p:nvSpPr>
          <p:cNvPr id="2" name="Rectangle 1">
            <a:extLst>
              <a:ext uri="{FF2B5EF4-FFF2-40B4-BE49-F238E27FC236}">
                <a16:creationId xmlns:a16="http://schemas.microsoft.com/office/drawing/2014/main" xmlns="" id="{2D8DBF90-2EF0-424F-99C4-DD486F9FA35E}"/>
              </a:ext>
            </a:extLst>
          </p:cNvPr>
          <p:cNvSpPr/>
          <p:nvPr/>
        </p:nvSpPr>
        <p:spPr bwMode="auto">
          <a:xfrm>
            <a:off x="685800" y="1331494"/>
            <a:ext cx="7620000" cy="2478505"/>
          </a:xfrm>
          <a:prstGeom prst="rect">
            <a:avLst/>
          </a:prstGeom>
          <a:solidFill>
            <a:schemeClr val="bg1">
              <a:alpha val="7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Tree>
    <p:extLst>
      <p:ext uri="{BB962C8B-B14F-4D97-AF65-F5344CB8AC3E}">
        <p14:creationId xmlns:p14="http://schemas.microsoft.com/office/powerpoint/2010/main" val="116442725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a:t>Outline for today’s lecture</a:t>
            </a:r>
          </a:p>
        </p:txBody>
      </p:sp>
      <p:sp>
        <p:nvSpPr>
          <p:cNvPr id="16389" name="Rectangle 3"/>
          <p:cNvSpPr>
            <a:spLocks noGrp="1" noChangeArrowheads="1"/>
          </p:cNvSpPr>
          <p:nvPr>
            <p:ph type="body" idx="1"/>
          </p:nvPr>
        </p:nvSpPr>
        <p:spPr/>
        <p:txBody>
          <a:bodyPr/>
          <a:lstStyle/>
          <a:p>
            <a:r>
              <a:rPr lang="en-US"/>
              <a:t>Intelligent Agents</a:t>
            </a:r>
          </a:p>
          <a:p>
            <a:endParaRPr lang="en-US"/>
          </a:p>
          <a:p>
            <a:r>
              <a:rPr lang="en-US" i="1">
                <a:solidFill>
                  <a:srgbClr val="FF0000"/>
                </a:solidFill>
              </a:rPr>
              <a:t>Task Environments (AIMA 2.3)</a:t>
            </a:r>
          </a:p>
          <a:p>
            <a:endParaRPr lang="en-US" i="1">
              <a:solidFill>
                <a:srgbClr val="FF0000"/>
              </a:solidFill>
            </a:endParaRPr>
          </a:p>
          <a:p>
            <a:r>
              <a:rPr lang="en-US"/>
              <a:t>Formulating Search Problems</a:t>
            </a:r>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15</a:t>
            </a:fld>
            <a:endParaRPr lang="en-US" altLang="en-US"/>
          </a:p>
        </p:txBody>
      </p:sp>
    </p:spTree>
    <p:extLst>
      <p:ext uri="{BB962C8B-B14F-4D97-AF65-F5344CB8AC3E}">
        <p14:creationId xmlns:p14="http://schemas.microsoft.com/office/powerpoint/2010/main" val="70626080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r>
              <a:rPr lang="en-US"/>
              <a:t>Task environments</a:t>
            </a:r>
          </a:p>
        </p:txBody>
      </p:sp>
      <p:sp>
        <p:nvSpPr>
          <p:cNvPr id="54275" name="Rectangle 3"/>
          <p:cNvSpPr>
            <a:spLocks noGrp="1" noChangeArrowheads="1"/>
          </p:cNvSpPr>
          <p:nvPr>
            <p:ph type="body" idx="1"/>
          </p:nvPr>
        </p:nvSpPr>
        <p:spPr/>
        <p:txBody>
          <a:bodyPr/>
          <a:lstStyle/>
          <a:p>
            <a:r>
              <a:rPr lang="en-US"/>
              <a:t>To design a rational agent we need to specify a </a:t>
            </a:r>
            <a:r>
              <a:rPr lang="en-US" i="1">
                <a:solidFill>
                  <a:schemeClr val="accent2"/>
                </a:solidFill>
              </a:rPr>
              <a:t>task environment </a:t>
            </a:r>
          </a:p>
          <a:p>
            <a:pPr lvl="1"/>
            <a:r>
              <a:rPr lang="en-US"/>
              <a:t>a problem specification for which the agent is a solution</a:t>
            </a:r>
          </a:p>
          <a:p>
            <a:pPr lvl="1"/>
            <a:endParaRPr lang="en-US"/>
          </a:p>
          <a:p>
            <a:r>
              <a:rPr lang="en-US" sz="2800" i="1">
                <a:solidFill>
                  <a:schemeClr val="accent2"/>
                </a:solidFill>
              </a:rPr>
              <a:t>PEAS</a:t>
            </a:r>
            <a:r>
              <a:rPr lang="en-US" sz="2000" i="1">
                <a:solidFill>
                  <a:schemeClr val="accent2"/>
                </a:solidFill>
              </a:rPr>
              <a:t>: </a:t>
            </a:r>
            <a:r>
              <a:rPr lang="en-US" b="0" i="1"/>
              <a:t> to </a:t>
            </a:r>
            <a:r>
              <a:rPr lang="en-US" b="0"/>
              <a:t>specify a task environment</a:t>
            </a:r>
            <a:r>
              <a:rPr lang="en-US"/>
              <a:t>	</a:t>
            </a:r>
          </a:p>
          <a:p>
            <a:pPr lvl="1"/>
            <a:r>
              <a:rPr lang="en-US" sz="2400" b="1" i="1">
                <a:solidFill>
                  <a:schemeClr val="accent2"/>
                </a:solidFill>
              </a:rPr>
              <a:t>P</a:t>
            </a:r>
            <a:r>
              <a:rPr lang="en-US"/>
              <a:t>erformance measure</a:t>
            </a:r>
          </a:p>
          <a:p>
            <a:pPr lvl="1"/>
            <a:r>
              <a:rPr lang="en-US" sz="2400" b="1" i="1">
                <a:solidFill>
                  <a:schemeClr val="accent2"/>
                </a:solidFill>
              </a:rPr>
              <a:t>E</a:t>
            </a:r>
            <a:r>
              <a:rPr lang="en-US"/>
              <a:t>nvironment</a:t>
            </a:r>
          </a:p>
          <a:p>
            <a:pPr lvl="1"/>
            <a:r>
              <a:rPr lang="en-US" sz="2400" b="1" i="1">
                <a:solidFill>
                  <a:schemeClr val="accent2"/>
                </a:solidFill>
              </a:rPr>
              <a:t>A</a:t>
            </a:r>
            <a:r>
              <a:rPr lang="en-US"/>
              <a:t>ctuators</a:t>
            </a:r>
          </a:p>
          <a:p>
            <a:pPr lvl="1"/>
            <a:r>
              <a:rPr lang="en-US" sz="2400" b="1" i="1">
                <a:solidFill>
                  <a:schemeClr val="accent2"/>
                </a:solidFill>
              </a:rPr>
              <a:t>S</a:t>
            </a:r>
            <a:r>
              <a:rPr lang="en-US"/>
              <a:t>ensors</a:t>
            </a:r>
          </a:p>
          <a:p>
            <a:endParaRPr lang="en-US"/>
          </a:p>
        </p:txBody>
      </p:sp>
      <p:pic>
        <p:nvPicPr>
          <p:cNvPr id="542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42900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16</a:t>
            </a:fld>
            <a:endParaRPr lang="en-US" altLang="en-US"/>
          </a:p>
        </p:txBody>
      </p:sp>
    </p:spTree>
    <p:extLst>
      <p:ext uri="{BB962C8B-B14F-4D97-AF65-F5344CB8AC3E}">
        <p14:creationId xmlns:p14="http://schemas.microsoft.com/office/powerpoint/2010/main" val="1039861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4275">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427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427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542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sz="2800" i="1"/>
              <a:t>PEAS: </a:t>
            </a:r>
            <a:r>
              <a:rPr lang="en-US" sz="2800"/>
              <a:t>Specifying an automated taxi driver</a:t>
            </a:r>
          </a:p>
        </p:txBody>
      </p:sp>
      <p:sp>
        <p:nvSpPr>
          <p:cNvPr id="18437" name="Rectangle 3"/>
          <p:cNvSpPr>
            <a:spLocks noGrp="1" noChangeArrowheads="1"/>
          </p:cNvSpPr>
          <p:nvPr>
            <p:ph type="body" idx="1"/>
          </p:nvPr>
        </p:nvSpPr>
        <p:spPr/>
        <p:txBody>
          <a:bodyPr/>
          <a:lstStyle/>
          <a:p>
            <a:endParaRPr lang="en-US"/>
          </a:p>
          <a:p>
            <a:pPr>
              <a:buFont typeface="Symbol" pitchFamily="18" charset="2"/>
              <a:buNone/>
            </a:pPr>
            <a:r>
              <a:rPr lang="en-US" sz="2800" i="1">
                <a:solidFill>
                  <a:schemeClr val="accent2"/>
                </a:solidFill>
              </a:rPr>
              <a:t>P</a:t>
            </a:r>
            <a:r>
              <a:rPr lang="en-US" b="0"/>
              <a:t>erformance measure</a:t>
            </a:r>
            <a:r>
              <a:rPr lang="en-US"/>
              <a:t>: </a:t>
            </a:r>
          </a:p>
          <a:p>
            <a:pPr lvl="1"/>
            <a:r>
              <a:rPr lang="en-US"/>
              <a:t>?</a:t>
            </a:r>
          </a:p>
          <a:p>
            <a:pPr>
              <a:buFont typeface="Symbol" pitchFamily="18" charset="2"/>
              <a:buNone/>
            </a:pPr>
            <a:r>
              <a:rPr lang="en-US" sz="2800" i="1">
                <a:solidFill>
                  <a:schemeClr val="accent2"/>
                </a:solidFill>
              </a:rPr>
              <a:t>E</a:t>
            </a:r>
            <a:r>
              <a:rPr lang="en-US" b="0"/>
              <a:t>nvironment</a:t>
            </a:r>
            <a:r>
              <a:rPr lang="en-US"/>
              <a:t>: </a:t>
            </a:r>
          </a:p>
          <a:p>
            <a:pPr lvl="1"/>
            <a:r>
              <a:rPr lang="en-US"/>
              <a:t>?</a:t>
            </a:r>
          </a:p>
          <a:p>
            <a:pPr>
              <a:buFont typeface="Symbol" pitchFamily="18" charset="2"/>
              <a:buNone/>
            </a:pPr>
            <a:r>
              <a:rPr lang="en-US" sz="2800" i="1">
                <a:solidFill>
                  <a:schemeClr val="accent2"/>
                </a:solidFill>
              </a:rPr>
              <a:t>A</a:t>
            </a:r>
            <a:r>
              <a:rPr lang="en-US" b="0"/>
              <a:t>ctuators</a:t>
            </a:r>
            <a:r>
              <a:rPr lang="en-US"/>
              <a:t>: </a:t>
            </a:r>
          </a:p>
          <a:p>
            <a:pPr lvl="1"/>
            <a:r>
              <a:rPr lang="en-US"/>
              <a:t>?</a:t>
            </a:r>
          </a:p>
          <a:p>
            <a:pPr>
              <a:buFont typeface="Symbol" pitchFamily="18" charset="2"/>
              <a:buNone/>
            </a:pPr>
            <a:r>
              <a:rPr lang="en-US" sz="2800" i="1">
                <a:solidFill>
                  <a:schemeClr val="accent2"/>
                </a:solidFill>
              </a:rPr>
              <a:t>S</a:t>
            </a:r>
            <a:r>
              <a:rPr lang="en-US" b="0"/>
              <a:t>ensors</a:t>
            </a:r>
            <a:r>
              <a:rPr lang="en-US"/>
              <a:t>: </a:t>
            </a:r>
          </a:p>
          <a:p>
            <a:pPr lvl="1"/>
            <a:r>
              <a:rPr lang="en-US"/>
              <a:t>?</a:t>
            </a:r>
            <a:endParaRPr lang="en-US" b="1" i="1"/>
          </a:p>
        </p:txBody>
      </p:sp>
      <p:pic>
        <p:nvPicPr>
          <p:cNvPr id="18438" name="Picture 4" descr="MCBD05688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3429000"/>
            <a:ext cx="2819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17</a:t>
            </a:fld>
            <a:endParaRPr lang="en-US" altLang="en-US"/>
          </a:p>
        </p:txBody>
      </p:sp>
    </p:spTree>
    <p:extLst>
      <p:ext uri="{BB962C8B-B14F-4D97-AF65-F5344CB8AC3E}">
        <p14:creationId xmlns:p14="http://schemas.microsoft.com/office/powerpoint/2010/main" val="1983433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sz="2800" i="1"/>
              <a:t>PEAS: </a:t>
            </a:r>
            <a:r>
              <a:rPr lang="en-US" sz="2800"/>
              <a:t>Specifying an automated taxi driver</a:t>
            </a:r>
          </a:p>
        </p:txBody>
      </p:sp>
      <p:sp>
        <p:nvSpPr>
          <p:cNvPr id="22533" name="Rectangle 3"/>
          <p:cNvSpPr>
            <a:spLocks noGrp="1" noChangeArrowheads="1"/>
          </p:cNvSpPr>
          <p:nvPr>
            <p:ph type="body" idx="1"/>
          </p:nvPr>
        </p:nvSpPr>
        <p:spPr/>
        <p:txBody>
          <a:bodyPr/>
          <a:lstStyle/>
          <a:p>
            <a:endParaRPr lang="en-US" dirty="0"/>
          </a:p>
          <a:p>
            <a:pPr>
              <a:buFont typeface="Symbol" pitchFamily="18" charset="2"/>
              <a:buNone/>
            </a:pPr>
            <a:r>
              <a:rPr lang="en-US" sz="2800" i="1" dirty="0">
                <a:solidFill>
                  <a:schemeClr val="accent2"/>
                </a:solidFill>
              </a:rPr>
              <a:t>P</a:t>
            </a:r>
            <a:r>
              <a:rPr lang="en-US" b="0" dirty="0"/>
              <a:t>erformance measure</a:t>
            </a:r>
            <a:r>
              <a:rPr lang="en-US" dirty="0"/>
              <a:t>: </a:t>
            </a:r>
          </a:p>
          <a:p>
            <a:pPr lvl="1"/>
            <a:r>
              <a:rPr lang="en-US" dirty="0"/>
              <a:t>safe, fast, legal, comfortable, maximize profits</a:t>
            </a:r>
          </a:p>
          <a:p>
            <a:pPr>
              <a:buFont typeface="Symbol" pitchFamily="18" charset="2"/>
              <a:buNone/>
            </a:pPr>
            <a:r>
              <a:rPr lang="en-US" sz="2800" i="1" dirty="0">
                <a:solidFill>
                  <a:schemeClr val="accent2"/>
                </a:solidFill>
              </a:rPr>
              <a:t>E</a:t>
            </a:r>
            <a:r>
              <a:rPr lang="en-US" b="0" dirty="0"/>
              <a:t>nvironment</a:t>
            </a:r>
            <a:r>
              <a:rPr lang="en-US" dirty="0"/>
              <a:t>: </a:t>
            </a:r>
          </a:p>
          <a:p>
            <a:pPr lvl="1"/>
            <a:r>
              <a:rPr lang="en-US" dirty="0"/>
              <a:t>roads, other traffic, pedestrians, customers</a:t>
            </a:r>
          </a:p>
          <a:p>
            <a:pPr>
              <a:buFont typeface="Symbol" pitchFamily="18" charset="2"/>
              <a:buNone/>
            </a:pPr>
            <a:r>
              <a:rPr lang="en-US" sz="2800" i="1" dirty="0">
                <a:solidFill>
                  <a:schemeClr val="accent2"/>
                </a:solidFill>
              </a:rPr>
              <a:t>A</a:t>
            </a:r>
            <a:r>
              <a:rPr lang="en-US" b="0" dirty="0"/>
              <a:t>ctuators</a:t>
            </a:r>
            <a:r>
              <a:rPr lang="en-US" dirty="0"/>
              <a:t>: </a:t>
            </a:r>
          </a:p>
          <a:p>
            <a:pPr lvl="1"/>
            <a:r>
              <a:rPr lang="en-US" dirty="0"/>
              <a:t>steering, accelerator, brake, signal, horn</a:t>
            </a:r>
          </a:p>
          <a:p>
            <a:pPr>
              <a:buFont typeface="Symbol" pitchFamily="18" charset="2"/>
              <a:buNone/>
            </a:pPr>
            <a:r>
              <a:rPr lang="en-US" sz="2800" i="1" dirty="0">
                <a:solidFill>
                  <a:schemeClr val="accent2"/>
                </a:solidFill>
              </a:rPr>
              <a:t>S</a:t>
            </a:r>
            <a:r>
              <a:rPr lang="en-US" b="0" dirty="0"/>
              <a:t>ensors</a:t>
            </a:r>
            <a:r>
              <a:rPr lang="en-US" dirty="0"/>
              <a:t>: </a:t>
            </a:r>
          </a:p>
          <a:p>
            <a:pPr lvl="1"/>
            <a:r>
              <a:rPr lang="en-US" dirty="0"/>
              <a:t>cameras, </a:t>
            </a:r>
            <a:r>
              <a:rPr lang="en-US" dirty="0" smtClean="0"/>
              <a:t>LiDAR, </a:t>
            </a:r>
            <a:r>
              <a:rPr lang="en-US" dirty="0"/>
              <a:t>speedometer, GPS</a:t>
            </a:r>
            <a:endParaRPr lang="en-US" b="1" i="1" dirty="0"/>
          </a:p>
        </p:txBody>
      </p:sp>
      <p:pic>
        <p:nvPicPr>
          <p:cNvPr id="22534" name="Picture 4" descr="MCBD05688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3429000"/>
            <a:ext cx="2819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18</a:t>
            </a:fld>
            <a:endParaRPr lang="en-US" altLang="en-US"/>
          </a:p>
        </p:txBody>
      </p:sp>
    </p:spTree>
    <p:extLst>
      <p:ext uri="{BB962C8B-B14F-4D97-AF65-F5344CB8AC3E}">
        <p14:creationId xmlns:p14="http://schemas.microsoft.com/office/powerpoint/2010/main" val="2221059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r>
              <a:rPr lang="en-US" i="1">
                <a:solidFill>
                  <a:schemeClr val="accent2"/>
                </a:solidFill>
              </a:rPr>
              <a:t>PEAS: </a:t>
            </a:r>
            <a:r>
              <a:rPr lang="en-US"/>
              <a:t>Medical diagnosis system</a:t>
            </a:r>
            <a:endParaRPr lang="en-US" i="1">
              <a:solidFill>
                <a:schemeClr val="accent2"/>
              </a:solidFill>
            </a:endParaRPr>
          </a:p>
        </p:txBody>
      </p:sp>
      <p:sp>
        <p:nvSpPr>
          <p:cNvPr id="23557" name="Rectangle 3"/>
          <p:cNvSpPr>
            <a:spLocks noGrp="1" noChangeArrowheads="1"/>
          </p:cNvSpPr>
          <p:nvPr>
            <p:ph type="body" idx="1"/>
          </p:nvPr>
        </p:nvSpPr>
        <p:spPr/>
        <p:txBody>
          <a:bodyPr/>
          <a:lstStyle/>
          <a:p>
            <a:r>
              <a:rPr lang="en-US" sz="3200" i="1" dirty="0">
                <a:solidFill>
                  <a:schemeClr val="accent2"/>
                </a:solidFill>
              </a:rPr>
              <a:t>P</a:t>
            </a:r>
            <a:r>
              <a:rPr lang="en-US" i="1" dirty="0"/>
              <a:t>erformance</a:t>
            </a:r>
            <a:r>
              <a:rPr lang="en-US" dirty="0"/>
              <a:t> </a:t>
            </a:r>
            <a:r>
              <a:rPr lang="en-US" i="1" dirty="0"/>
              <a:t>measure</a:t>
            </a:r>
            <a:r>
              <a:rPr lang="en-US" dirty="0" smtClean="0"/>
              <a:t>:</a:t>
            </a:r>
            <a:endParaRPr lang="en-US" dirty="0"/>
          </a:p>
          <a:p>
            <a:endParaRPr lang="en-US" sz="1600" dirty="0" smtClean="0"/>
          </a:p>
          <a:p>
            <a:endParaRPr lang="en-US" sz="1600" dirty="0"/>
          </a:p>
          <a:p>
            <a:r>
              <a:rPr lang="en-US" sz="3200" i="1" dirty="0">
                <a:solidFill>
                  <a:schemeClr val="accent2"/>
                </a:solidFill>
              </a:rPr>
              <a:t>E</a:t>
            </a:r>
            <a:r>
              <a:rPr lang="en-US" i="1" dirty="0"/>
              <a:t>nvironment</a:t>
            </a:r>
            <a:r>
              <a:rPr lang="en-US" dirty="0" smtClean="0"/>
              <a:t>:</a:t>
            </a:r>
            <a:endParaRPr lang="en-US" sz="1600" dirty="0"/>
          </a:p>
          <a:p>
            <a:endParaRPr lang="en-US" sz="3200" i="1" dirty="0" smtClean="0">
              <a:solidFill>
                <a:schemeClr val="accent2"/>
              </a:solidFill>
            </a:endParaRPr>
          </a:p>
          <a:p>
            <a:r>
              <a:rPr lang="en-US" sz="3200" i="1" dirty="0" smtClean="0">
                <a:solidFill>
                  <a:schemeClr val="accent2"/>
                </a:solidFill>
              </a:rPr>
              <a:t>A</a:t>
            </a:r>
            <a:r>
              <a:rPr lang="en-US" i="1" dirty="0" smtClean="0"/>
              <a:t>ctuators</a:t>
            </a:r>
            <a:r>
              <a:rPr lang="en-US" dirty="0" smtClean="0"/>
              <a:t>:</a:t>
            </a:r>
            <a:endParaRPr lang="en-US" sz="1600" dirty="0"/>
          </a:p>
          <a:p>
            <a:endParaRPr lang="en-US" sz="3200" i="1" dirty="0" smtClean="0">
              <a:solidFill>
                <a:schemeClr val="accent2"/>
              </a:solidFill>
            </a:endParaRPr>
          </a:p>
          <a:p>
            <a:r>
              <a:rPr lang="en-US" sz="3200" i="1" dirty="0" smtClean="0">
                <a:solidFill>
                  <a:schemeClr val="accent2"/>
                </a:solidFill>
              </a:rPr>
              <a:t>S</a:t>
            </a:r>
            <a:r>
              <a:rPr lang="en-US" i="1" dirty="0" smtClean="0"/>
              <a:t>ensors</a:t>
            </a:r>
            <a:r>
              <a:rPr lang="en-US" dirty="0" smtClean="0"/>
              <a:t>:</a:t>
            </a:r>
            <a:endParaRPr lang="en-US" dirty="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19</a:t>
            </a:fld>
            <a:endParaRPr lang="en-US" altLang="en-US"/>
          </a:p>
        </p:txBody>
      </p:sp>
      <p:pic>
        <p:nvPicPr>
          <p:cNvPr id="1026" name="Picture 2" descr="Image result for automated diagnosis medical">
            <a:extLst>
              <a:ext uri="{FF2B5EF4-FFF2-40B4-BE49-F238E27FC236}">
                <a16:creationId xmlns:a16="http://schemas.microsoft.com/office/drawing/2014/main" xmlns="" id="{61F10464-0E62-4FDC-8BB7-90D4FDE07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390105"/>
            <a:ext cx="4476166" cy="23535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DF74E58F-C1F7-41FD-A08E-F03152AD82AD}"/>
              </a:ext>
            </a:extLst>
          </p:cNvPr>
          <p:cNvSpPr txBox="1"/>
          <p:nvPr/>
        </p:nvSpPr>
        <p:spPr bwMode="auto">
          <a:xfrm>
            <a:off x="6781800" y="4432538"/>
            <a:ext cx="2819400"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rtlCol="0" anchor="ctr">
            <a:spAutoFit/>
          </a:bodyPr>
          <a:lstStyle/>
          <a:p>
            <a:r>
              <a:rPr lang="en-US" sz="1400">
                <a:solidFill>
                  <a:schemeClr val="bg1"/>
                </a:solidFill>
                <a:latin typeface="Arial Narrow" panose="020B0606020202030204" pitchFamily="34" charset="0"/>
              </a:rPr>
              <a:t>From: The New Yorker April 2017</a:t>
            </a:r>
          </a:p>
        </p:txBody>
      </p:sp>
    </p:spTree>
    <p:extLst>
      <p:ext uri="{BB962C8B-B14F-4D97-AF65-F5344CB8AC3E}">
        <p14:creationId xmlns:p14="http://schemas.microsoft.com/office/powerpoint/2010/main" val="1024815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 </a:t>
            </a:r>
            <a:r>
              <a:rPr lang="mr-IN" dirty="0" smtClean="0"/>
              <a:t>–</a:t>
            </a:r>
            <a:r>
              <a:rPr lang="en-US" dirty="0" smtClean="0"/>
              <a:t> HW due tonight</a:t>
            </a:r>
            <a:endParaRPr lang="en-US" dirty="0"/>
          </a:p>
        </p:txBody>
      </p:sp>
      <p:sp>
        <p:nvSpPr>
          <p:cNvPr id="3" name="Content Placeholder 2"/>
          <p:cNvSpPr>
            <a:spLocks noGrp="1"/>
          </p:cNvSpPr>
          <p:nvPr>
            <p:ph idx="1"/>
          </p:nvPr>
        </p:nvSpPr>
        <p:spPr/>
        <p:txBody>
          <a:bodyPr/>
          <a:lstStyle/>
          <a:p>
            <a:r>
              <a:rPr lang="en-US" dirty="0" smtClean="0"/>
              <a:t>HW1 is due </a:t>
            </a:r>
            <a:r>
              <a:rPr lang="en-US" dirty="0" smtClean="0"/>
              <a:t>tomorrow night before </a:t>
            </a:r>
            <a:r>
              <a:rPr lang="en-US" dirty="0" smtClean="0"/>
              <a:t>11:59pm</a:t>
            </a:r>
            <a:r>
              <a:rPr lang="en-US" dirty="0" smtClean="0"/>
              <a:t>.</a:t>
            </a:r>
            <a:endParaRPr lang="en-US" dirty="0" smtClean="0"/>
          </a:p>
          <a:p>
            <a:r>
              <a:rPr lang="en-US" dirty="0" smtClean="0"/>
              <a:t>Please submit early. 1 second late = 1 late day.  </a:t>
            </a:r>
          </a:p>
          <a:p>
            <a:r>
              <a:rPr lang="en-US" dirty="0" smtClean="0"/>
              <a:t>Verify by this afternoon that you have a </a:t>
            </a:r>
            <a:r>
              <a:rPr lang="en-US" dirty="0" err="1" smtClean="0"/>
              <a:t>Gradescope</a:t>
            </a:r>
            <a:r>
              <a:rPr lang="en-US" dirty="0" smtClean="0"/>
              <a:t> account for the class.  Private post on Piazza if you don’t.</a:t>
            </a:r>
          </a:p>
          <a:p>
            <a:endParaRPr lang="en-US" dirty="0"/>
          </a:p>
          <a:p>
            <a:r>
              <a:rPr lang="en-US" dirty="0" smtClean="0"/>
              <a:t>My </a:t>
            </a:r>
            <a:r>
              <a:rPr lang="en-US" dirty="0" smtClean="0"/>
              <a:t>office hours are tomorrow from 1pm-3pm</a:t>
            </a:r>
          </a:p>
          <a:p>
            <a:r>
              <a:rPr lang="en-US" dirty="0" smtClean="0"/>
              <a:t>HW2 has been released.  It is due in 8 days. Start early.</a:t>
            </a:r>
          </a:p>
          <a:p>
            <a:endParaRPr lang="en-US" dirty="0"/>
          </a:p>
          <a:p>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2018</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2</a:t>
            </a:fld>
            <a:endParaRPr lang="en-US" altLang="en-US"/>
          </a:p>
        </p:txBody>
      </p:sp>
    </p:spTree>
    <p:extLst>
      <p:ext uri="{BB962C8B-B14F-4D97-AF65-F5344CB8AC3E}">
        <p14:creationId xmlns:p14="http://schemas.microsoft.com/office/powerpoint/2010/main" val="190319066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r>
              <a:rPr lang="en-US" i="1">
                <a:solidFill>
                  <a:schemeClr val="accent2"/>
                </a:solidFill>
              </a:rPr>
              <a:t>PEAS: </a:t>
            </a:r>
            <a:r>
              <a:rPr lang="en-US"/>
              <a:t>Medical diagnosis system</a:t>
            </a:r>
            <a:endParaRPr lang="en-US" i="1">
              <a:solidFill>
                <a:schemeClr val="accent2"/>
              </a:solidFill>
            </a:endParaRPr>
          </a:p>
        </p:txBody>
      </p:sp>
      <p:sp>
        <p:nvSpPr>
          <p:cNvPr id="23557" name="Rectangle 3"/>
          <p:cNvSpPr>
            <a:spLocks noGrp="1" noChangeArrowheads="1"/>
          </p:cNvSpPr>
          <p:nvPr>
            <p:ph type="body" idx="1"/>
          </p:nvPr>
        </p:nvSpPr>
        <p:spPr/>
        <p:txBody>
          <a:bodyPr/>
          <a:lstStyle/>
          <a:p>
            <a:r>
              <a:rPr lang="en-US" sz="3200" i="1" dirty="0">
                <a:solidFill>
                  <a:schemeClr val="accent2"/>
                </a:solidFill>
              </a:rPr>
              <a:t>P</a:t>
            </a:r>
            <a:r>
              <a:rPr lang="en-US" i="1" dirty="0"/>
              <a:t>erformance</a:t>
            </a:r>
            <a:r>
              <a:rPr lang="en-US" dirty="0"/>
              <a:t> </a:t>
            </a:r>
            <a:r>
              <a:rPr lang="en-US" i="1" dirty="0"/>
              <a:t>measure</a:t>
            </a:r>
            <a:r>
              <a:rPr lang="en-US" dirty="0"/>
              <a:t>: Healthy patient, minimize costs, lawsuits</a:t>
            </a:r>
          </a:p>
          <a:p>
            <a:endParaRPr lang="en-US" sz="1600" dirty="0"/>
          </a:p>
          <a:p>
            <a:r>
              <a:rPr lang="en-US" sz="3200" i="1" dirty="0">
                <a:solidFill>
                  <a:schemeClr val="accent2"/>
                </a:solidFill>
              </a:rPr>
              <a:t>E</a:t>
            </a:r>
            <a:r>
              <a:rPr lang="en-US" i="1" dirty="0"/>
              <a:t>nvironment</a:t>
            </a:r>
            <a:r>
              <a:rPr lang="en-US" dirty="0"/>
              <a:t>: Patient, hospital, staff</a:t>
            </a:r>
          </a:p>
          <a:p>
            <a:endParaRPr lang="en-US" sz="1600" dirty="0"/>
          </a:p>
          <a:p>
            <a:r>
              <a:rPr lang="en-US" sz="3200" i="1" dirty="0">
                <a:solidFill>
                  <a:schemeClr val="accent2"/>
                </a:solidFill>
              </a:rPr>
              <a:t>A</a:t>
            </a:r>
            <a:r>
              <a:rPr lang="en-US" i="1" dirty="0"/>
              <a:t>ctuators</a:t>
            </a:r>
            <a:r>
              <a:rPr lang="en-US" dirty="0"/>
              <a:t>: Screen display (form including: questions, tests, diagnoses, treatments, referrals)</a:t>
            </a:r>
          </a:p>
          <a:p>
            <a:endParaRPr lang="en-US" sz="1600" dirty="0"/>
          </a:p>
          <a:p>
            <a:r>
              <a:rPr lang="en-US" sz="3200" i="1" dirty="0">
                <a:solidFill>
                  <a:schemeClr val="accent2"/>
                </a:solidFill>
              </a:rPr>
              <a:t>S</a:t>
            </a:r>
            <a:r>
              <a:rPr lang="en-US" i="1" dirty="0"/>
              <a:t>ensors</a:t>
            </a:r>
            <a:r>
              <a:rPr lang="en-US" dirty="0"/>
              <a:t>: </a:t>
            </a:r>
            <a:r>
              <a:rPr lang="en-US" dirty="0" smtClean="0"/>
              <a:t>Keyboard </a:t>
            </a:r>
            <a:r>
              <a:rPr lang="en-US" dirty="0"/>
              <a:t/>
            </a:r>
            <a:br>
              <a:rPr lang="en-US" dirty="0"/>
            </a:br>
            <a:r>
              <a:rPr lang="en-US" dirty="0"/>
              <a:t>(entry of symptoms, </a:t>
            </a:r>
            <a:br>
              <a:rPr lang="en-US" dirty="0"/>
            </a:br>
            <a:r>
              <a:rPr lang="en-US" dirty="0"/>
              <a:t>findings, </a:t>
            </a:r>
            <a:br>
              <a:rPr lang="en-US" dirty="0"/>
            </a:br>
            <a:r>
              <a:rPr lang="en-US" dirty="0"/>
              <a:t>patient's answers)</a:t>
            </a:r>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20</a:t>
            </a:fld>
            <a:endParaRPr lang="en-US" altLang="en-US"/>
          </a:p>
        </p:txBody>
      </p:sp>
      <p:pic>
        <p:nvPicPr>
          <p:cNvPr id="1026" name="Picture 2" descr="Image result for automated diagnosis medical">
            <a:extLst>
              <a:ext uri="{FF2B5EF4-FFF2-40B4-BE49-F238E27FC236}">
                <a16:creationId xmlns:a16="http://schemas.microsoft.com/office/drawing/2014/main" xmlns="" id="{61F10464-0E62-4FDC-8BB7-90D4FDE07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390105"/>
            <a:ext cx="4476166" cy="23535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DF74E58F-C1F7-41FD-A08E-F03152AD82AD}"/>
              </a:ext>
            </a:extLst>
          </p:cNvPr>
          <p:cNvSpPr txBox="1"/>
          <p:nvPr/>
        </p:nvSpPr>
        <p:spPr bwMode="auto">
          <a:xfrm>
            <a:off x="6781800" y="4432538"/>
            <a:ext cx="2819400"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rtlCol="0" anchor="ctr">
            <a:spAutoFit/>
          </a:bodyPr>
          <a:lstStyle/>
          <a:p>
            <a:r>
              <a:rPr lang="en-US" sz="1400">
                <a:solidFill>
                  <a:schemeClr val="bg1"/>
                </a:solidFill>
                <a:latin typeface="Arial Narrow" panose="020B0606020202030204" pitchFamily="34" charset="0"/>
              </a:rPr>
              <a:t>From: The New Yorker April 2017</a:t>
            </a:r>
          </a:p>
        </p:txBody>
      </p:sp>
    </p:spTree>
    <p:extLst>
      <p:ext uri="{BB962C8B-B14F-4D97-AF65-F5344CB8AC3E}">
        <p14:creationId xmlns:p14="http://schemas.microsoft.com/office/powerpoint/2010/main" val="583953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en-US"/>
              <a:t>The rational agent designer’s goal</a:t>
            </a:r>
          </a:p>
        </p:txBody>
      </p:sp>
      <p:sp>
        <p:nvSpPr>
          <p:cNvPr id="26629" name="Rectangle 3"/>
          <p:cNvSpPr>
            <a:spLocks noGrp="1" noChangeArrowheads="1"/>
          </p:cNvSpPr>
          <p:nvPr>
            <p:ph type="body" idx="1"/>
          </p:nvPr>
        </p:nvSpPr>
        <p:spPr>
          <a:xfrm>
            <a:off x="685800" y="1295400"/>
            <a:ext cx="8077200" cy="4572000"/>
          </a:xfrm>
        </p:spPr>
        <p:txBody>
          <a:bodyPr/>
          <a:lstStyle/>
          <a:p>
            <a:r>
              <a:rPr lang="en-US"/>
              <a:t>Goal of AI practitioner who designs rational agents: </a:t>
            </a:r>
          </a:p>
          <a:p>
            <a:pPr marL="457200" lvl="1" indent="0">
              <a:buNone/>
            </a:pPr>
            <a:r>
              <a:rPr lang="en-US" sz="2400" b="1"/>
              <a:t>    given a </a:t>
            </a:r>
            <a:r>
              <a:rPr lang="en-US" sz="2400" b="1" i="1"/>
              <a:t>PEAS </a:t>
            </a:r>
            <a:r>
              <a:rPr lang="en-US" sz="2400" b="1"/>
              <a:t>task environment, </a:t>
            </a:r>
          </a:p>
          <a:p>
            <a:pPr marL="457200" lvl="1" indent="0">
              <a:buNone/>
            </a:pPr>
            <a:endParaRPr lang="en-US" sz="2400" b="1"/>
          </a:p>
          <a:p>
            <a:pPr marL="1371600" lvl="2" indent="-457200">
              <a:buFont typeface="+mj-lt"/>
              <a:buAutoNum type="arabicPeriod"/>
            </a:pPr>
            <a:r>
              <a:rPr lang="en-US" sz="2200" b="1"/>
              <a:t>Construct </a:t>
            </a:r>
            <a:r>
              <a:rPr lang="en-US" sz="2200" b="1" i="1"/>
              <a:t>agent function </a:t>
            </a:r>
            <a:r>
              <a:rPr lang="en-US" sz="3200" b="1" i="1">
                <a:solidFill>
                  <a:schemeClr val="accent2"/>
                </a:solidFill>
                <a:latin typeface="Times New Roman" pitchFamily="18" charset="0"/>
                <a:cs typeface="Times New Roman" pitchFamily="18" charset="0"/>
              </a:rPr>
              <a:t>f </a:t>
            </a:r>
            <a:r>
              <a:rPr lang="en-US" sz="2200" b="1"/>
              <a:t>that maximizes the expected value of the performance measure, </a:t>
            </a:r>
          </a:p>
          <a:p>
            <a:pPr marL="1371600" lvl="2" indent="-457200">
              <a:buFont typeface="+mj-lt"/>
              <a:buAutoNum type="arabicPeriod"/>
            </a:pPr>
            <a:endParaRPr lang="en-US" sz="2200" b="1"/>
          </a:p>
          <a:p>
            <a:pPr marL="1371600" lvl="2" indent="-457200">
              <a:buFont typeface="+mj-lt"/>
              <a:buAutoNum type="arabicPeriod"/>
            </a:pPr>
            <a:r>
              <a:rPr lang="en-US" sz="2200" b="1"/>
              <a:t>Design an </a:t>
            </a:r>
            <a:r>
              <a:rPr lang="en-US" sz="2200" b="1" i="1"/>
              <a:t>agent program </a:t>
            </a:r>
            <a:r>
              <a:rPr lang="en-US" sz="2200" b="1"/>
              <a:t>that implements </a:t>
            </a:r>
            <a:r>
              <a:rPr lang="en-US" sz="3200" b="1" i="1">
                <a:solidFill>
                  <a:schemeClr val="accent2"/>
                </a:solidFill>
                <a:latin typeface="Times New Roman" pitchFamily="18" charset="0"/>
                <a:cs typeface="Times New Roman" pitchFamily="18" charset="0"/>
              </a:rPr>
              <a:t>f</a:t>
            </a:r>
            <a:r>
              <a:rPr lang="en-US" sz="2800" b="1"/>
              <a:t> </a:t>
            </a:r>
            <a:r>
              <a:rPr lang="en-US" sz="2200" b="1"/>
              <a:t>on a particular architecture</a:t>
            </a:r>
          </a:p>
          <a:p>
            <a:endParaRPr lang="en-US" sz="2800" b="1"/>
          </a:p>
          <a:p>
            <a:pPr lvl="2"/>
            <a:endParaRPr lang="en-US" sz="2200" b="1"/>
          </a:p>
          <a:p>
            <a:pPr lvl="1"/>
            <a:endParaRPr lang="en-US"/>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21</a:t>
            </a:fld>
            <a:endParaRPr lang="en-US" altLang="en-US"/>
          </a:p>
        </p:txBody>
      </p:sp>
    </p:spTree>
    <p:extLst>
      <p:ext uri="{BB962C8B-B14F-4D97-AF65-F5344CB8AC3E}">
        <p14:creationId xmlns:p14="http://schemas.microsoft.com/office/powerpoint/2010/main" val="9480832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dirty="0"/>
              <a:t>Environment types: Definitions </a:t>
            </a:r>
            <a:r>
              <a:rPr lang="en-US" dirty="0" smtClean="0"/>
              <a:t>1</a:t>
            </a:r>
            <a:endParaRPr lang="en-US" dirty="0"/>
          </a:p>
        </p:txBody>
      </p:sp>
      <p:sp>
        <p:nvSpPr>
          <p:cNvPr id="24581" name="Rectangle 3"/>
          <p:cNvSpPr>
            <a:spLocks noGrp="1" noChangeArrowheads="1"/>
          </p:cNvSpPr>
          <p:nvPr>
            <p:ph type="body" idx="1"/>
          </p:nvPr>
        </p:nvSpPr>
        <p:spPr/>
        <p:txBody>
          <a:bodyPr/>
          <a:lstStyle/>
          <a:p>
            <a:pPr>
              <a:lnSpc>
                <a:spcPct val="90000"/>
              </a:lnSpc>
            </a:pPr>
            <a:r>
              <a:rPr lang="en-US" i="1">
                <a:solidFill>
                  <a:srgbClr val="C00000"/>
                </a:solidFill>
              </a:rPr>
              <a:t>Fully</a:t>
            </a:r>
            <a:r>
              <a:rPr lang="en-US" i="1">
                <a:solidFill>
                  <a:schemeClr val="accent2"/>
                </a:solidFill>
              </a:rPr>
              <a:t> </a:t>
            </a:r>
            <a:r>
              <a:rPr lang="en-US" i="1">
                <a:solidFill>
                  <a:srgbClr val="C00000"/>
                </a:solidFill>
              </a:rPr>
              <a:t>observable</a:t>
            </a:r>
            <a:r>
              <a:rPr lang="en-US" sz="2000"/>
              <a:t> (vs. partially observable): An agent's sensors give it access to the complete state of the environment at each point in time.</a:t>
            </a:r>
          </a:p>
          <a:p>
            <a:pPr>
              <a:lnSpc>
                <a:spcPct val="90000"/>
              </a:lnSpc>
            </a:pPr>
            <a:endParaRPr lang="en-US" sz="2000"/>
          </a:p>
          <a:p>
            <a:pPr>
              <a:lnSpc>
                <a:spcPct val="90000"/>
              </a:lnSpc>
            </a:pPr>
            <a:r>
              <a:rPr lang="en-US" i="1">
                <a:solidFill>
                  <a:srgbClr val="C00000"/>
                </a:solidFill>
              </a:rPr>
              <a:t>Deterministic</a:t>
            </a:r>
            <a:r>
              <a:rPr lang="en-US" i="1">
                <a:solidFill>
                  <a:schemeClr val="accent2"/>
                </a:solidFill>
              </a:rPr>
              <a:t> </a:t>
            </a:r>
            <a:r>
              <a:rPr lang="en-US" sz="2000"/>
              <a:t>(vs. stochastic): The next state of the environment is completely determined by the current state and the action executed by the agent. </a:t>
            </a:r>
          </a:p>
          <a:p>
            <a:pPr lvl="1">
              <a:lnSpc>
                <a:spcPct val="90000"/>
              </a:lnSpc>
            </a:pPr>
            <a:r>
              <a:rPr lang="en-US" sz="1800"/>
              <a:t>If the environment is deterministic except for the actions of other agents, then the environment is </a:t>
            </a:r>
            <a:r>
              <a:rPr lang="en-US" sz="2400" i="1">
                <a:solidFill>
                  <a:srgbClr val="C00000"/>
                </a:solidFill>
              </a:rPr>
              <a:t>strategic</a:t>
            </a:r>
            <a:r>
              <a:rPr lang="en-US" sz="1800"/>
              <a:t>.</a:t>
            </a:r>
          </a:p>
          <a:p>
            <a:pPr>
              <a:lnSpc>
                <a:spcPct val="90000"/>
              </a:lnSpc>
            </a:pPr>
            <a:endParaRPr lang="en-US" sz="2000"/>
          </a:p>
          <a:p>
            <a:pPr>
              <a:lnSpc>
                <a:spcPct val="90000"/>
              </a:lnSpc>
            </a:pPr>
            <a:r>
              <a:rPr lang="en-US" i="1">
                <a:solidFill>
                  <a:srgbClr val="C00000"/>
                </a:solidFill>
              </a:rPr>
              <a:t>Episodic</a:t>
            </a:r>
            <a:r>
              <a:rPr lang="en-US" sz="2000">
                <a:solidFill>
                  <a:srgbClr val="C00000"/>
                </a:solidFill>
              </a:rPr>
              <a:t> </a:t>
            </a:r>
            <a:r>
              <a:rPr lang="en-US" sz="2000"/>
              <a:t>(vs. sequential): The agent's experience is divided into atomic "episodes" during which the agent perceives and then performs a single action, and the choice of action in each episode does not depend on any previous action.  (example: classification task)</a:t>
            </a:r>
            <a:endParaRPr lang="en-US" sz="180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22</a:t>
            </a:fld>
            <a:endParaRPr lang="en-US" altLang="en-US"/>
          </a:p>
        </p:txBody>
      </p:sp>
    </p:spTree>
    <p:extLst>
      <p:ext uri="{BB962C8B-B14F-4D97-AF65-F5344CB8AC3E}">
        <p14:creationId xmlns:p14="http://schemas.microsoft.com/office/powerpoint/2010/main" val="10089119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dirty="0"/>
              <a:t>Environment types: Definitions </a:t>
            </a:r>
            <a:r>
              <a:rPr lang="en-US" dirty="0" smtClean="0"/>
              <a:t>2</a:t>
            </a:r>
            <a:endParaRPr lang="en-US" dirty="0"/>
          </a:p>
        </p:txBody>
      </p:sp>
      <p:sp>
        <p:nvSpPr>
          <p:cNvPr id="25605" name="Rectangle 3"/>
          <p:cNvSpPr>
            <a:spLocks noGrp="1" noChangeArrowheads="1"/>
          </p:cNvSpPr>
          <p:nvPr>
            <p:ph type="body" idx="1"/>
          </p:nvPr>
        </p:nvSpPr>
        <p:spPr/>
        <p:txBody>
          <a:bodyPr/>
          <a:lstStyle/>
          <a:p>
            <a:r>
              <a:rPr lang="en-US" i="1" dirty="0">
                <a:solidFill>
                  <a:srgbClr val="C00000"/>
                </a:solidFill>
              </a:rPr>
              <a:t>Static</a:t>
            </a:r>
            <a:r>
              <a:rPr lang="en-US" sz="2000" dirty="0">
                <a:solidFill>
                  <a:srgbClr val="FF0000"/>
                </a:solidFill>
              </a:rPr>
              <a:t> </a:t>
            </a:r>
            <a:r>
              <a:rPr lang="en-US" sz="2000" dirty="0"/>
              <a:t>(vs. dynamic): The environment is unchanged while an agent is deliberating. </a:t>
            </a:r>
          </a:p>
          <a:p>
            <a:pPr lvl="1"/>
            <a:r>
              <a:rPr lang="en-US" sz="1800" dirty="0"/>
              <a:t>The environment is </a:t>
            </a:r>
            <a:r>
              <a:rPr lang="en-US" i="1" dirty="0" err="1">
                <a:solidFill>
                  <a:srgbClr val="C00000"/>
                </a:solidFill>
              </a:rPr>
              <a:t>semidynamic</a:t>
            </a:r>
            <a:r>
              <a:rPr lang="en-US" dirty="0">
                <a:solidFill>
                  <a:srgbClr val="C00000"/>
                </a:solidFill>
              </a:rPr>
              <a:t> </a:t>
            </a:r>
            <a:r>
              <a:rPr lang="en-US" sz="1800" dirty="0"/>
              <a:t>if the environment itself does not change with the passage of time but the agent's performance score does.</a:t>
            </a:r>
          </a:p>
          <a:p>
            <a:pPr>
              <a:buFont typeface="Symbol" pitchFamily="18" charset="2"/>
              <a:buNone/>
            </a:pPr>
            <a:endParaRPr lang="en-US" sz="2000" dirty="0"/>
          </a:p>
          <a:p>
            <a:r>
              <a:rPr lang="en-US" i="1" dirty="0">
                <a:solidFill>
                  <a:srgbClr val="C00000"/>
                </a:solidFill>
              </a:rPr>
              <a:t>Discrete</a:t>
            </a:r>
            <a:r>
              <a:rPr lang="en-US" i="1" dirty="0">
                <a:solidFill>
                  <a:schemeClr val="accent2"/>
                </a:solidFill>
              </a:rPr>
              <a:t> </a:t>
            </a:r>
            <a:r>
              <a:rPr lang="en-US" sz="2000" dirty="0"/>
              <a:t>(vs. continuous): A limited number of distinct, clearly defined percepts and actions.</a:t>
            </a:r>
          </a:p>
          <a:p>
            <a:endParaRPr lang="en-US" sz="2000" dirty="0"/>
          </a:p>
          <a:p>
            <a:r>
              <a:rPr lang="en-US" i="1" dirty="0">
                <a:solidFill>
                  <a:srgbClr val="C00000"/>
                </a:solidFill>
              </a:rPr>
              <a:t>Single agent </a:t>
            </a:r>
            <a:r>
              <a:rPr lang="en-US" sz="2000" dirty="0"/>
              <a:t>(vs. </a:t>
            </a:r>
            <a:r>
              <a:rPr lang="en-US" sz="2000" dirty="0" err="1"/>
              <a:t>multiagent</a:t>
            </a:r>
            <a:r>
              <a:rPr lang="en-US" sz="2000" dirty="0"/>
              <a:t>): An agent operating by itself in an environment.</a:t>
            </a:r>
          </a:p>
          <a:p>
            <a:endParaRPr lang="en-US" sz="2000" dirty="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23</a:t>
            </a:fld>
            <a:endParaRPr lang="en-US" altLang="en-US"/>
          </a:p>
        </p:txBody>
      </p:sp>
    </p:spTree>
    <p:extLst>
      <p:ext uri="{BB962C8B-B14F-4D97-AF65-F5344CB8AC3E}">
        <p14:creationId xmlns:p14="http://schemas.microsoft.com/office/powerpoint/2010/main" val="9423444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886057"/>
            <a:ext cx="7772400" cy="3390686"/>
          </a:xfrm>
        </p:spPr>
      </p:pic>
      <p:sp>
        <p:nvSpPr>
          <p:cNvPr id="4" name="Date Placeholder 3"/>
          <p:cNvSpPr>
            <a:spLocks noGrp="1"/>
          </p:cNvSpPr>
          <p:nvPr>
            <p:ph type="dt" sz="half" idx="10"/>
          </p:nvPr>
        </p:nvSpPr>
        <p:spPr/>
        <p:txBody>
          <a:bodyPr/>
          <a:lstStyle/>
          <a:p>
            <a:pPr>
              <a:defRPr/>
            </a:pPr>
            <a:r>
              <a:rPr lang="en-US" dirty="0" smtClean="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24</a:t>
            </a:fld>
            <a:endParaRPr lang="en-US" altLang="en-US"/>
          </a:p>
        </p:txBody>
      </p:sp>
    </p:spTree>
    <p:extLst>
      <p:ext uri="{BB962C8B-B14F-4D97-AF65-F5344CB8AC3E}">
        <p14:creationId xmlns:p14="http://schemas.microsoft.com/office/powerpoint/2010/main" val="102041891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3"/>
          <p:cNvSpPr>
            <a:spLocks noGrp="1" noChangeArrowheads="1"/>
          </p:cNvSpPr>
          <p:nvPr>
            <p:ph type="title"/>
          </p:nvPr>
        </p:nvSpPr>
        <p:spPr>
          <a:xfrm>
            <a:off x="685800" y="609600"/>
            <a:ext cx="8382000" cy="457200"/>
          </a:xfrm>
        </p:spPr>
        <p:txBody>
          <a:bodyPr/>
          <a:lstStyle/>
          <a:p>
            <a:r>
              <a:rPr lang="en-US" sz="2800" dirty="0" smtClean="0"/>
              <a:t>The Hardest Environment</a:t>
            </a:r>
            <a:endParaRPr lang="en-US" sz="2800" dirty="0"/>
          </a:p>
        </p:txBody>
      </p:sp>
      <p:sp>
        <p:nvSpPr>
          <p:cNvPr id="5" name="Date Placeholder 4"/>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6" name="Slide Number Placeholder 5"/>
          <p:cNvSpPr>
            <a:spLocks noGrp="1"/>
          </p:cNvSpPr>
          <p:nvPr>
            <p:ph type="sldNum" sz="quarter" idx="12"/>
          </p:nvPr>
        </p:nvSpPr>
        <p:spPr/>
        <p:txBody>
          <a:bodyPr/>
          <a:lstStyle/>
          <a:p>
            <a:pPr>
              <a:defRPr/>
            </a:pPr>
            <a:fld id="{B7485354-8E09-4337-A48E-EC7E77BE6E58}" type="slidenum">
              <a:rPr lang="en-US" altLang="en-US" smtClean="0"/>
              <a:pPr>
                <a:defRPr/>
              </a:pPr>
              <a:t>25</a:t>
            </a:fld>
            <a:endParaRPr lang="en-US" altLang="en-US"/>
          </a:p>
        </p:txBody>
      </p:sp>
      <p:sp>
        <p:nvSpPr>
          <p:cNvPr id="3" name="Content Placeholder 2"/>
          <p:cNvSpPr>
            <a:spLocks noGrp="1"/>
          </p:cNvSpPr>
          <p:nvPr>
            <p:ph sz="half" idx="1"/>
          </p:nvPr>
        </p:nvSpPr>
        <p:spPr/>
        <p:txBody>
          <a:bodyPr/>
          <a:lstStyle/>
          <a:p>
            <a:r>
              <a:rPr lang="en-US" dirty="0" smtClean="0"/>
              <a:t>The hardest case is </a:t>
            </a:r>
          </a:p>
          <a:p>
            <a:pPr lvl="1"/>
            <a:r>
              <a:rPr lang="en-US" sz="2400" b="1" i="1" dirty="0" smtClean="0">
                <a:solidFill>
                  <a:srgbClr val="C00000"/>
                </a:solidFill>
              </a:rPr>
              <a:t>Continuous</a:t>
            </a:r>
          </a:p>
          <a:p>
            <a:pPr lvl="1"/>
            <a:r>
              <a:rPr lang="en-US" sz="2400" b="1" i="1" dirty="0" smtClean="0">
                <a:solidFill>
                  <a:srgbClr val="C00000"/>
                </a:solidFill>
              </a:rPr>
              <a:t>Partially Observable</a:t>
            </a:r>
          </a:p>
          <a:p>
            <a:pPr lvl="1"/>
            <a:r>
              <a:rPr lang="en-US" sz="2400" b="1" i="1" dirty="0" smtClean="0">
                <a:solidFill>
                  <a:srgbClr val="C00000"/>
                </a:solidFill>
              </a:rPr>
              <a:t>Stochastic</a:t>
            </a:r>
          </a:p>
          <a:p>
            <a:pPr lvl="1"/>
            <a:r>
              <a:rPr lang="en-US" sz="2400" b="1" i="1" dirty="0" smtClean="0">
                <a:solidFill>
                  <a:srgbClr val="C00000"/>
                </a:solidFill>
              </a:rPr>
              <a:t>Continuous</a:t>
            </a:r>
          </a:p>
          <a:p>
            <a:pPr lvl="1"/>
            <a:r>
              <a:rPr lang="en-US" sz="2400" b="1" i="1" dirty="0" err="1" smtClean="0">
                <a:solidFill>
                  <a:srgbClr val="C00000"/>
                </a:solidFill>
              </a:rPr>
              <a:t>Multiagent</a:t>
            </a:r>
            <a:endParaRPr lang="en-US" sz="2400" b="1" i="1" dirty="0" smtClean="0">
              <a:solidFill>
                <a:srgbClr val="C00000"/>
              </a:solidFill>
            </a:endParaRPr>
          </a:p>
          <a:p>
            <a:pPr lvl="1"/>
            <a:r>
              <a:rPr lang="en-US" sz="2400" b="1" i="1" dirty="0" smtClean="0">
                <a:solidFill>
                  <a:srgbClr val="C00000"/>
                </a:solidFill>
              </a:rPr>
              <a:t>Unknown Outcomes</a:t>
            </a:r>
            <a:endParaRPr lang="en-US" sz="3600" dirty="0"/>
          </a:p>
        </p:txBody>
      </p:sp>
    </p:spTree>
    <p:extLst>
      <p:ext uri="{BB962C8B-B14F-4D97-AF65-F5344CB8AC3E}">
        <p14:creationId xmlns:p14="http://schemas.microsoft.com/office/powerpoint/2010/main" val="65508254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3"/>
          <p:cNvSpPr>
            <a:spLocks noGrp="1" noChangeArrowheads="1"/>
          </p:cNvSpPr>
          <p:nvPr>
            <p:ph type="title"/>
          </p:nvPr>
        </p:nvSpPr>
        <p:spPr>
          <a:xfrm>
            <a:off x="685800" y="609600"/>
            <a:ext cx="8382000" cy="457200"/>
          </a:xfrm>
        </p:spPr>
        <p:txBody>
          <a:bodyPr/>
          <a:lstStyle/>
          <a:p>
            <a:r>
              <a:rPr lang="en-US" sz="2800"/>
              <a:t>Environment Restrictions for Now</a:t>
            </a:r>
          </a:p>
        </p:txBody>
      </p:sp>
      <p:sp>
        <p:nvSpPr>
          <p:cNvPr id="5" name="Date Placeholder 4"/>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6" name="Slide Number Placeholder 5"/>
          <p:cNvSpPr>
            <a:spLocks noGrp="1"/>
          </p:cNvSpPr>
          <p:nvPr>
            <p:ph type="sldNum" sz="quarter" idx="12"/>
          </p:nvPr>
        </p:nvSpPr>
        <p:spPr/>
        <p:txBody>
          <a:bodyPr/>
          <a:lstStyle/>
          <a:p>
            <a:pPr>
              <a:defRPr/>
            </a:pPr>
            <a:fld id="{B7485354-8E09-4337-A48E-EC7E77BE6E58}" type="slidenum">
              <a:rPr lang="en-US" altLang="en-US" smtClean="0"/>
              <a:pPr>
                <a:defRPr/>
              </a:pPr>
              <a:t>26</a:t>
            </a:fld>
            <a:endParaRPr lang="en-US" altLang="en-US"/>
          </a:p>
        </p:txBody>
      </p:sp>
      <p:sp>
        <p:nvSpPr>
          <p:cNvPr id="3" name="Content Placeholder 2"/>
          <p:cNvSpPr>
            <a:spLocks noGrp="1"/>
          </p:cNvSpPr>
          <p:nvPr>
            <p:ph sz="half" idx="1"/>
          </p:nvPr>
        </p:nvSpPr>
        <p:spPr/>
        <p:txBody>
          <a:bodyPr/>
          <a:lstStyle/>
          <a:p>
            <a:r>
              <a:rPr lang="en-US" dirty="0" smtClean="0"/>
              <a:t>We </a:t>
            </a:r>
            <a:r>
              <a:rPr lang="en-US" dirty="0"/>
              <a:t>will assume environment is</a:t>
            </a:r>
          </a:p>
          <a:p>
            <a:pPr lvl="1"/>
            <a:r>
              <a:rPr lang="en-US" sz="2400" b="1" i="1" dirty="0">
                <a:solidFill>
                  <a:srgbClr val="C00000"/>
                </a:solidFill>
              </a:rPr>
              <a:t>Static</a:t>
            </a:r>
          </a:p>
          <a:p>
            <a:pPr lvl="1"/>
            <a:r>
              <a:rPr lang="en-US" sz="2400" b="1" i="1" dirty="0">
                <a:solidFill>
                  <a:srgbClr val="C00000"/>
                </a:solidFill>
              </a:rPr>
              <a:t>Fully Observable</a:t>
            </a:r>
          </a:p>
          <a:p>
            <a:pPr lvl="1"/>
            <a:r>
              <a:rPr lang="en-US" sz="2400" b="1" i="1" dirty="0">
                <a:solidFill>
                  <a:srgbClr val="C00000"/>
                </a:solidFill>
              </a:rPr>
              <a:t>Deterministic </a:t>
            </a:r>
          </a:p>
          <a:p>
            <a:pPr lvl="1"/>
            <a:r>
              <a:rPr lang="en-US" sz="2400" b="1" i="1" dirty="0">
                <a:solidFill>
                  <a:srgbClr val="C00000"/>
                </a:solidFill>
              </a:rPr>
              <a:t>Discrete</a:t>
            </a:r>
          </a:p>
          <a:p>
            <a:endParaRPr lang="en-US" sz="3600" dirty="0"/>
          </a:p>
        </p:txBody>
      </p:sp>
    </p:spTree>
    <p:extLst>
      <p:ext uri="{BB962C8B-B14F-4D97-AF65-F5344CB8AC3E}">
        <p14:creationId xmlns:p14="http://schemas.microsoft.com/office/powerpoint/2010/main" val="2029101103"/>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ctrTitle" idx="4294967295"/>
          </p:nvPr>
        </p:nvSpPr>
        <p:spPr>
          <a:xfrm>
            <a:off x="685800" y="2130425"/>
            <a:ext cx="7772400" cy="1470025"/>
          </a:xfrm>
        </p:spPr>
        <p:txBody>
          <a:bodyPr/>
          <a:lstStyle/>
          <a:p>
            <a:r>
              <a:rPr lang="en-US"/>
              <a:t>Problem Solving Agents &amp;</a:t>
            </a:r>
            <a:br>
              <a:rPr lang="en-US"/>
            </a:br>
            <a:r>
              <a:rPr lang="en-US"/>
              <a:t>Problem Formulation</a:t>
            </a:r>
          </a:p>
        </p:txBody>
      </p:sp>
      <p:sp>
        <p:nvSpPr>
          <p:cNvPr id="33797" name="Rectangle 5"/>
          <p:cNvSpPr>
            <a:spLocks noGrp="1" noChangeArrowheads="1"/>
          </p:cNvSpPr>
          <p:nvPr>
            <p:ph type="subTitle" idx="4294967295"/>
          </p:nvPr>
        </p:nvSpPr>
        <p:spPr>
          <a:xfrm>
            <a:off x="685800" y="3886200"/>
            <a:ext cx="7086600" cy="1752600"/>
          </a:xfrm>
        </p:spPr>
        <p:txBody>
          <a:bodyPr/>
          <a:lstStyle/>
          <a:p>
            <a:pPr marL="0" indent="0">
              <a:buFont typeface="Symbol" pitchFamily="18" charset="2"/>
              <a:buNone/>
            </a:pPr>
            <a:r>
              <a:rPr lang="en-US" dirty="0"/>
              <a:t>AIMA </a:t>
            </a:r>
            <a:r>
              <a:rPr lang="en-US" dirty="0" smtClean="0"/>
              <a:t>3.1-3.2</a:t>
            </a:r>
            <a:endParaRPr lang="en-US" dirty="0"/>
          </a:p>
          <a:p>
            <a:pPr marL="0" indent="0">
              <a:buFont typeface="Symbol" pitchFamily="18" charset="2"/>
              <a:buNone/>
            </a:pPr>
            <a:endParaRPr lang="en-US" dirty="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0F1879BB-68E0-45BF-B81B-611A52C6D217}" type="slidenum">
              <a:rPr lang="en-US" altLang="en-US" smtClean="0"/>
              <a:pPr>
                <a:defRPr/>
              </a:pPr>
              <a:t>27</a:t>
            </a:fld>
            <a:endParaRPr lang="en-US" altLang="en-US"/>
          </a:p>
        </p:txBody>
      </p:sp>
    </p:spTree>
    <p:extLst>
      <p:ext uri="{BB962C8B-B14F-4D97-AF65-F5344CB8AC3E}">
        <p14:creationId xmlns:p14="http://schemas.microsoft.com/office/powerpoint/2010/main" val="32649043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6347" y="1272241"/>
            <a:ext cx="347345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Rectangle 2"/>
          <p:cNvSpPr>
            <a:spLocks noGrp="1" noChangeArrowheads="1"/>
          </p:cNvSpPr>
          <p:nvPr>
            <p:ph type="title"/>
          </p:nvPr>
        </p:nvSpPr>
        <p:spPr/>
        <p:txBody>
          <a:bodyPr/>
          <a:lstStyle/>
          <a:p>
            <a:r>
              <a:rPr lang="en-US"/>
              <a:t>Example search problem: 8-puzzle</a:t>
            </a:r>
          </a:p>
        </p:txBody>
      </p:sp>
      <p:sp>
        <p:nvSpPr>
          <p:cNvPr id="37895" name="Rectangle 3"/>
          <p:cNvSpPr>
            <a:spLocks noGrp="1" noChangeArrowheads="1"/>
          </p:cNvSpPr>
          <p:nvPr>
            <p:ph type="body" idx="1"/>
          </p:nvPr>
        </p:nvSpPr>
        <p:spPr>
          <a:xfrm>
            <a:off x="685800" y="1295400"/>
            <a:ext cx="8229600" cy="4572000"/>
          </a:xfrm>
        </p:spPr>
        <p:txBody>
          <a:bodyPr/>
          <a:lstStyle/>
          <a:p>
            <a:r>
              <a:rPr lang="en-US"/>
              <a:t>Formulate </a:t>
            </a:r>
            <a:r>
              <a:rPr lang="en-US" i="1">
                <a:solidFill>
                  <a:schemeClr val="accent2"/>
                </a:solidFill>
              </a:rPr>
              <a:t>goal</a:t>
            </a:r>
            <a:endParaRPr lang="en-US"/>
          </a:p>
          <a:p>
            <a:pPr lvl="1"/>
            <a:r>
              <a:rPr lang="en-US" sz="2100"/>
              <a:t>Pieces to end up </a:t>
            </a:r>
            <a:br>
              <a:rPr lang="en-US" sz="2100"/>
            </a:br>
            <a:r>
              <a:rPr lang="en-US" sz="2100"/>
              <a:t>in order </a:t>
            </a:r>
            <a:br>
              <a:rPr lang="en-US" sz="2100"/>
            </a:br>
            <a:r>
              <a:rPr lang="en-US" sz="2100"/>
              <a:t>as shown…</a:t>
            </a:r>
          </a:p>
          <a:p>
            <a:pPr lvl="1"/>
            <a:endParaRPr lang="en-US" sz="2100"/>
          </a:p>
          <a:p>
            <a:pPr marL="457200" lvl="1" indent="0">
              <a:buNone/>
            </a:pPr>
            <a:endParaRPr lang="en-US" sz="2100"/>
          </a:p>
          <a:p>
            <a:r>
              <a:rPr lang="en-US"/>
              <a:t>Formulate </a:t>
            </a:r>
            <a:r>
              <a:rPr lang="en-US" i="1">
                <a:solidFill>
                  <a:schemeClr val="accent2"/>
                </a:solidFill>
              </a:rPr>
              <a:t>search</a:t>
            </a:r>
            <a:r>
              <a:rPr lang="en-US"/>
              <a:t> </a:t>
            </a:r>
            <a:r>
              <a:rPr lang="en-US" i="1">
                <a:solidFill>
                  <a:schemeClr val="accent2"/>
                </a:solidFill>
              </a:rPr>
              <a:t>problem</a:t>
            </a:r>
            <a:endParaRPr lang="en-US"/>
          </a:p>
          <a:p>
            <a:pPr lvl="1"/>
            <a:r>
              <a:rPr lang="en-US" sz="2100" b="1" i="1"/>
              <a:t>States: </a:t>
            </a:r>
            <a:r>
              <a:rPr lang="en-US" sz="2100"/>
              <a:t>configurations of the puzzle (9! configurations)</a:t>
            </a:r>
          </a:p>
          <a:p>
            <a:pPr lvl="1"/>
            <a:r>
              <a:rPr lang="en-US" sz="2100" b="1" i="1"/>
              <a:t>Actions</a:t>
            </a:r>
            <a:r>
              <a:rPr lang="en-US" sz="2100"/>
              <a:t>: Move one of the movable pieces (≤4 possible)</a:t>
            </a:r>
          </a:p>
          <a:p>
            <a:pPr lvl="1"/>
            <a:r>
              <a:rPr lang="en-US" sz="2100" b="1" i="1"/>
              <a:t>Performance</a:t>
            </a:r>
            <a:r>
              <a:rPr lang="en-US" sz="2100"/>
              <a:t> </a:t>
            </a:r>
            <a:r>
              <a:rPr lang="en-US" sz="2100" b="1" i="1"/>
              <a:t>measure</a:t>
            </a:r>
            <a:r>
              <a:rPr lang="en-US" sz="2100"/>
              <a:t>: minimize total moves</a:t>
            </a:r>
          </a:p>
          <a:p>
            <a:pPr lvl="1"/>
            <a:endParaRPr lang="en-US" sz="2100"/>
          </a:p>
          <a:p>
            <a:r>
              <a:rPr lang="en-US"/>
              <a:t>Find </a:t>
            </a:r>
            <a:r>
              <a:rPr lang="en-US" i="1">
                <a:solidFill>
                  <a:schemeClr val="accent2"/>
                </a:solidFill>
              </a:rPr>
              <a:t>solution</a:t>
            </a:r>
            <a:endParaRPr lang="en-US"/>
          </a:p>
          <a:p>
            <a:pPr lvl="1"/>
            <a:r>
              <a:rPr lang="en-US" sz="2100"/>
              <a:t>Sequence of pieces moved:  3,1,6,3,1,…</a:t>
            </a:r>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28</a:t>
            </a:fld>
            <a:endParaRPr lang="en-US" altLang="en-US"/>
          </a:p>
        </p:txBody>
      </p:sp>
      <p:pic>
        <p:nvPicPr>
          <p:cNvPr id="1026" name="Picture 2" descr="http://ecx.images-amazon.com/images/I/51VwqjAi1UL.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467600" y="228600"/>
            <a:ext cx="1562101"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642885"/>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296999"/>
            <a:ext cx="7580074" cy="4570401"/>
          </a:xfrm>
          <a:prstGeom prst="rect">
            <a:avLst/>
          </a:prstGeom>
        </p:spPr>
      </p:pic>
      <p:sp>
        <p:nvSpPr>
          <p:cNvPr id="26629"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ltLang="en-US" sz="1400"/>
          </a:p>
        </p:txBody>
      </p:sp>
      <p:sp>
        <p:nvSpPr>
          <p:cNvPr id="26630" name="Rectangle 2"/>
          <p:cNvSpPr>
            <a:spLocks noGrp="1" noChangeArrowheads="1"/>
          </p:cNvSpPr>
          <p:nvPr>
            <p:ph type="title"/>
          </p:nvPr>
        </p:nvSpPr>
        <p:spPr>
          <a:xfrm>
            <a:off x="685800" y="228600"/>
            <a:ext cx="7772400" cy="838200"/>
          </a:xfrm>
        </p:spPr>
        <p:txBody>
          <a:bodyPr/>
          <a:lstStyle/>
          <a:p>
            <a:r>
              <a:rPr lang="en-US"/>
              <a:t>Example search problem: </a:t>
            </a:r>
            <a:br>
              <a:rPr lang="en-US"/>
            </a:br>
            <a:r>
              <a:rPr lang="en-US"/>
              <a:t>holiday in Romania</a:t>
            </a:r>
          </a:p>
        </p:txBody>
      </p:sp>
      <p:sp>
        <p:nvSpPr>
          <p:cNvPr id="26632" name="Line 4"/>
          <p:cNvSpPr>
            <a:spLocks noChangeShapeType="1"/>
          </p:cNvSpPr>
          <p:nvPr/>
        </p:nvSpPr>
        <p:spPr bwMode="auto">
          <a:xfrm flipV="1">
            <a:off x="685800" y="2682086"/>
            <a:ext cx="838200" cy="457200"/>
          </a:xfrm>
          <a:prstGeom prst="line">
            <a:avLst/>
          </a:prstGeom>
          <a:noFill/>
          <a:ln w="53975">
            <a:solidFill>
              <a:srgbClr val="3366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633" name="Text Box 5"/>
          <p:cNvSpPr txBox="1">
            <a:spLocks noChangeArrowheads="1"/>
          </p:cNvSpPr>
          <p:nvPr/>
        </p:nvSpPr>
        <p:spPr bwMode="auto">
          <a:xfrm>
            <a:off x="-40380" y="3055147"/>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r>
              <a:rPr lang="en-US" sz="1800" dirty="0"/>
              <a:t>You are here</a:t>
            </a:r>
          </a:p>
        </p:txBody>
      </p:sp>
      <p:sp>
        <p:nvSpPr>
          <p:cNvPr id="26634" name="Line 6"/>
          <p:cNvSpPr>
            <a:spLocks noChangeShapeType="1"/>
          </p:cNvSpPr>
          <p:nvPr/>
        </p:nvSpPr>
        <p:spPr bwMode="auto">
          <a:xfrm flipH="1" flipV="1">
            <a:off x="6210300" y="5230431"/>
            <a:ext cx="609600" cy="685800"/>
          </a:xfrm>
          <a:prstGeom prst="line">
            <a:avLst/>
          </a:prstGeom>
          <a:noFill/>
          <a:ln w="53975">
            <a:solidFill>
              <a:srgbClr val="3366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635" name="Text Box 7"/>
          <p:cNvSpPr txBox="1">
            <a:spLocks noChangeArrowheads="1"/>
          </p:cNvSpPr>
          <p:nvPr/>
        </p:nvSpPr>
        <p:spPr bwMode="auto">
          <a:xfrm>
            <a:off x="6515100" y="5840031"/>
            <a:ext cx="1447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r>
              <a:rPr lang="en-US" sz="1800" dirty="0"/>
              <a:t>You need to be here</a:t>
            </a:r>
          </a:p>
        </p:txBody>
      </p:sp>
      <p:pic>
        <p:nvPicPr>
          <p:cNvPr id="26636"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2475" y="-28646"/>
            <a:ext cx="2041525"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7"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230313"/>
            <a:ext cx="1712913"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a:xfrm>
            <a:off x="6665913" y="6241895"/>
            <a:ext cx="1905000" cy="457200"/>
          </a:xfrm>
        </p:spPr>
        <p:txBody>
          <a:bodyPr/>
          <a:lstStyle/>
          <a:p>
            <a:pPr>
              <a:defRPr/>
            </a:pPr>
            <a:fld id="{1A8A179A-356C-4639-9535-0DE21556AF82}" type="slidenum">
              <a:rPr lang="en-US" altLang="en-US" smtClean="0"/>
              <a:pPr>
                <a:defRPr/>
              </a:pPr>
              <a:t>29</a:t>
            </a:fld>
            <a:endParaRPr lang="en-US" altLang="en-US"/>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248394119"/>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5105400" y="1295400"/>
            <a:ext cx="3352800" cy="4572000"/>
          </a:xfrm>
        </p:spPr>
        <p:txBody>
          <a:bodyPr/>
          <a:lstStyle/>
          <a:p>
            <a:r>
              <a:rPr lang="en-US" i="1" dirty="0">
                <a:solidFill>
                  <a:srgbClr val="FF0000"/>
                </a:solidFill>
              </a:rPr>
              <a:t>Intelligent Agents (AIMA </a:t>
            </a:r>
            <a:r>
              <a:rPr lang="en-US" i="1" dirty="0" smtClean="0">
                <a:solidFill>
                  <a:srgbClr val="FF0000"/>
                </a:solidFill>
              </a:rPr>
              <a:t>2.1-2.3)</a:t>
            </a:r>
            <a:endParaRPr lang="en-US" i="1" dirty="0">
              <a:solidFill>
                <a:srgbClr val="FF0000"/>
              </a:solidFill>
            </a:endParaRPr>
          </a:p>
          <a:p>
            <a:endParaRPr lang="en-US" i="1" dirty="0">
              <a:solidFill>
                <a:srgbClr val="FF0000"/>
              </a:solidFill>
            </a:endParaRPr>
          </a:p>
          <a:p>
            <a:r>
              <a:rPr lang="en-US" dirty="0"/>
              <a:t>Task Environments</a:t>
            </a:r>
          </a:p>
          <a:p>
            <a:endParaRPr lang="en-US" dirty="0"/>
          </a:p>
          <a:p>
            <a:r>
              <a:rPr lang="en-US" dirty="0"/>
              <a:t>Formulating Search </a:t>
            </a:r>
            <a:r>
              <a:rPr lang="en-US" dirty="0" smtClean="0"/>
              <a:t>Problems</a:t>
            </a:r>
          </a:p>
          <a:p>
            <a:endParaRPr lang="en-US" dirty="0" smtClean="0"/>
          </a:p>
          <a:p>
            <a:r>
              <a:rPr lang="en-US" dirty="0" smtClean="0"/>
              <a:t>Uninformed Search</a:t>
            </a:r>
            <a:r>
              <a:rPr lang="en-US" dirty="0"/>
              <a:t> </a:t>
            </a:r>
            <a:r>
              <a:rPr lang="en-US" i="1" dirty="0">
                <a:solidFill>
                  <a:srgbClr val="FF0000"/>
                </a:solidFill>
              </a:rPr>
              <a:t>(AIMA </a:t>
            </a:r>
            <a:r>
              <a:rPr lang="mr-IN" i="1" dirty="0">
                <a:solidFill>
                  <a:srgbClr val="FF0000"/>
                </a:solidFill>
              </a:rPr>
              <a:t>3.1-3.4</a:t>
            </a:r>
            <a:r>
              <a:rPr lang="en-US" i="1" dirty="0" smtClean="0">
                <a:solidFill>
                  <a:srgbClr val="FF0000"/>
                </a:solidFill>
              </a:rPr>
              <a:t>)</a:t>
            </a:r>
            <a:endParaRPr lang="en-US" i="1" dirty="0">
              <a:solidFill>
                <a:srgbClr val="FF0000"/>
              </a:solidFill>
            </a:endParaRPr>
          </a:p>
          <a:p>
            <a:endParaRPr lang="en-US" dirty="0" smtClean="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a:t>
            </a:fld>
            <a:endParaRPr lang="en-US" altLang="en-US" dirty="0"/>
          </a:p>
        </p:txBody>
      </p:sp>
      <p:pic>
        <p:nvPicPr>
          <p:cNvPr id="6" name="Picture 9" descr="http://aima.cs.berkeley.edu/cover2.jpg"/>
          <p:cNvPicPr>
            <a:picLocks noChangeAspect="1" noChangeArrowheads="1"/>
          </p:cNvPicPr>
          <p:nvPr/>
        </p:nvPicPr>
        <p:blipFill>
          <a:blip r:embed="rId3" cstate="print"/>
          <a:srcRect/>
          <a:stretch>
            <a:fillRect/>
          </a:stretch>
        </p:blipFill>
        <p:spPr bwMode="auto">
          <a:xfrm>
            <a:off x="990600" y="1328057"/>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49617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2"/>
          <p:cNvSpPr>
            <a:spLocks noGrp="1" noChangeArrowheads="1"/>
          </p:cNvSpPr>
          <p:nvPr>
            <p:ph type="title"/>
          </p:nvPr>
        </p:nvSpPr>
        <p:spPr/>
        <p:txBody>
          <a:bodyPr/>
          <a:lstStyle/>
          <a:p>
            <a:r>
              <a:rPr lang="en-US" dirty="0"/>
              <a:t>Holiday in </a:t>
            </a:r>
            <a:r>
              <a:rPr lang="en-US" dirty="0" smtClean="0"/>
              <a:t>Romania</a:t>
            </a:r>
            <a:endParaRPr lang="en-US" dirty="0"/>
          </a:p>
        </p:txBody>
      </p:sp>
      <p:sp>
        <p:nvSpPr>
          <p:cNvPr id="27655" name="Rectangle 3"/>
          <p:cNvSpPr>
            <a:spLocks noGrp="1" noChangeArrowheads="1"/>
          </p:cNvSpPr>
          <p:nvPr>
            <p:ph type="body" idx="1"/>
          </p:nvPr>
        </p:nvSpPr>
        <p:spPr/>
        <p:txBody>
          <a:bodyPr/>
          <a:lstStyle/>
          <a:p>
            <a:r>
              <a:rPr lang="en-US" dirty="0"/>
              <a:t>On holiday in Romania; currently in Arad</a:t>
            </a:r>
          </a:p>
          <a:p>
            <a:pPr lvl="1"/>
            <a:r>
              <a:rPr lang="en-US" sz="2100" dirty="0"/>
              <a:t>Flight leaves tomorrow from Bucharest</a:t>
            </a:r>
          </a:p>
          <a:p>
            <a:r>
              <a:rPr lang="en-US" dirty="0"/>
              <a:t>Formulate </a:t>
            </a:r>
            <a:r>
              <a:rPr lang="en-US" i="1" dirty="0">
                <a:solidFill>
                  <a:schemeClr val="accent2"/>
                </a:solidFill>
              </a:rPr>
              <a:t>goal</a:t>
            </a:r>
            <a:endParaRPr lang="en-US" dirty="0"/>
          </a:p>
          <a:p>
            <a:pPr lvl="1"/>
            <a:r>
              <a:rPr lang="en-US" sz="2100" dirty="0"/>
              <a:t>Be in Bucharest</a:t>
            </a:r>
          </a:p>
          <a:p>
            <a:r>
              <a:rPr lang="en-US" dirty="0"/>
              <a:t>Formulate </a:t>
            </a:r>
            <a:r>
              <a:rPr lang="en-US" i="1" dirty="0">
                <a:solidFill>
                  <a:schemeClr val="accent2"/>
                </a:solidFill>
              </a:rPr>
              <a:t>search</a:t>
            </a:r>
            <a:r>
              <a:rPr lang="en-US" dirty="0"/>
              <a:t> </a:t>
            </a:r>
            <a:r>
              <a:rPr lang="en-US" i="1" dirty="0">
                <a:solidFill>
                  <a:schemeClr val="accent2"/>
                </a:solidFill>
              </a:rPr>
              <a:t>problem</a:t>
            </a:r>
            <a:endParaRPr lang="en-US" dirty="0"/>
          </a:p>
          <a:p>
            <a:pPr lvl="1"/>
            <a:r>
              <a:rPr lang="en-US" sz="2100" dirty="0"/>
              <a:t>States: various cities</a:t>
            </a:r>
          </a:p>
          <a:p>
            <a:pPr lvl="1"/>
            <a:r>
              <a:rPr lang="en-US" sz="2100" dirty="0"/>
              <a:t>Actions: drive between cities</a:t>
            </a:r>
          </a:p>
          <a:p>
            <a:pPr lvl="1"/>
            <a:r>
              <a:rPr lang="en-US" sz="2100" dirty="0"/>
              <a:t>Performance measure: minimize travel time / </a:t>
            </a:r>
            <a:r>
              <a:rPr lang="en-US" sz="2100" dirty="0" smtClean="0"/>
              <a:t>distance</a:t>
            </a:r>
            <a:endParaRPr lang="en-US" sz="2100" dirty="0"/>
          </a:p>
          <a:p>
            <a:r>
              <a:rPr lang="en-US" dirty="0"/>
              <a:t>Find </a:t>
            </a:r>
            <a:r>
              <a:rPr lang="en-US" i="1" dirty="0">
                <a:solidFill>
                  <a:schemeClr val="accent2"/>
                </a:solidFill>
              </a:rPr>
              <a:t>solution</a:t>
            </a:r>
            <a:endParaRPr lang="en-US" dirty="0"/>
          </a:p>
          <a:p>
            <a:pPr lvl="1"/>
            <a:r>
              <a:rPr lang="en-US" sz="2100" dirty="0"/>
              <a:t>Sequence of cities; e.g. Arad, Sibiu, </a:t>
            </a:r>
            <a:r>
              <a:rPr lang="en-US" sz="2100" dirty="0" err="1"/>
              <a:t>Fagaras</a:t>
            </a:r>
            <a:r>
              <a:rPr lang="en-US" sz="2100" dirty="0"/>
              <a:t>, Bucharest, …</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30</a:t>
            </a:fld>
            <a:endParaRPr lang="en-US" altLang="en-US"/>
          </a:p>
        </p:txBody>
      </p:sp>
    </p:spTree>
    <p:extLst>
      <p:ext uri="{BB962C8B-B14F-4D97-AF65-F5344CB8AC3E}">
        <p14:creationId xmlns:p14="http://schemas.microsoft.com/office/powerpoint/2010/main" val="2212820"/>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a:t>More formally, a problem is defined by:</a:t>
            </a:r>
          </a:p>
        </p:txBody>
      </p:sp>
      <p:sp>
        <p:nvSpPr>
          <p:cNvPr id="38919" name="Rectangle 3"/>
          <p:cNvSpPr>
            <a:spLocks noGrp="1" noChangeArrowheads="1"/>
          </p:cNvSpPr>
          <p:nvPr>
            <p:ph type="body" idx="1"/>
          </p:nvPr>
        </p:nvSpPr>
        <p:spPr>
          <a:xfrm>
            <a:off x="685800" y="1260475"/>
            <a:ext cx="7772400" cy="4824413"/>
          </a:xfrm>
        </p:spPr>
        <p:txBody>
          <a:bodyPr/>
          <a:lstStyle/>
          <a:p>
            <a:pPr marL="914400" lvl="1" indent="-457200">
              <a:lnSpc>
                <a:spcPct val="90000"/>
              </a:lnSpc>
              <a:spcBef>
                <a:spcPts val="300"/>
              </a:spcBef>
              <a:buFontTx/>
              <a:buAutoNum type="arabicPeriod"/>
            </a:pPr>
            <a:r>
              <a:rPr lang="en-US" i="1" dirty="0">
                <a:solidFill>
                  <a:schemeClr val="accent2"/>
                </a:solidFill>
              </a:rPr>
              <a:t>States</a:t>
            </a:r>
            <a:r>
              <a:rPr lang="en-US" dirty="0"/>
              <a:t>: a set </a:t>
            </a:r>
            <a:r>
              <a:rPr lang="en-US" b="1" i="1" dirty="0">
                <a:latin typeface="Times" pitchFamily="18" charset="0"/>
                <a:cs typeface="Times" pitchFamily="18" charset="0"/>
              </a:rPr>
              <a:t>S</a:t>
            </a:r>
          </a:p>
          <a:p>
            <a:pPr marL="914400" lvl="1" indent="-457200">
              <a:lnSpc>
                <a:spcPct val="90000"/>
              </a:lnSpc>
              <a:spcBef>
                <a:spcPts val="300"/>
              </a:spcBef>
              <a:buFontTx/>
              <a:buAutoNum type="arabicPeriod"/>
            </a:pPr>
            <a:endParaRPr lang="en-US" sz="200" b="1" i="1" dirty="0">
              <a:latin typeface="Times" pitchFamily="18" charset="0"/>
              <a:cs typeface="Times" pitchFamily="18" charset="0"/>
            </a:endParaRPr>
          </a:p>
          <a:p>
            <a:pPr marL="914400" lvl="1" indent="-457200">
              <a:lnSpc>
                <a:spcPct val="90000"/>
              </a:lnSpc>
              <a:spcBef>
                <a:spcPts val="300"/>
              </a:spcBef>
              <a:buFontTx/>
              <a:buAutoNum type="arabicPeriod"/>
            </a:pPr>
            <a:r>
              <a:rPr lang="en-US" i="1" dirty="0"/>
              <a:t>A</a:t>
            </a:r>
            <a:r>
              <a:rPr lang="en-US" dirty="0"/>
              <a:t>n </a:t>
            </a:r>
            <a:r>
              <a:rPr lang="en-US" i="1" dirty="0">
                <a:solidFill>
                  <a:schemeClr val="accent2"/>
                </a:solidFill>
              </a:rPr>
              <a:t>initial state </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dirty="0" err="1">
                <a:latin typeface="Times" pitchFamily="18" charset="0"/>
                <a:cs typeface="Times" pitchFamily="18" charset="0"/>
                <a:sym typeface="Symbol"/>
              </a:rPr>
              <a:t></a:t>
            </a:r>
            <a:r>
              <a:rPr lang="en-US" b="1" i="1" dirty="0" err="1">
                <a:latin typeface="Times" pitchFamily="18" charset="0"/>
                <a:cs typeface="Times" pitchFamily="18" charset="0"/>
              </a:rPr>
              <a:t>S</a:t>
            </a:r>
            <a:endParaRPr lang="en-US" b="1" i="1" dirty="0">
              <a:latin typeface="Times" pitchFamily="18" charset="0"/>
              <a:cs typeface="Times" pitchFamily="18" charset="0"/>
            </a:endParaRPr>
          </a:p>
          <a:p>
            <a:pPr marL="914400" lvl="1" indent="-457200">
              <a:lnSpc>
                <a:spcPct val="90000"/>
              </a:lnSpc>
              <a:spcBef>
                <a:spcPts val="300"/>
              </a:spcBef>
              <a:buFontTx/>
              <a:buAutoNum type="arabicPeriod"/>
            </a:pPr>
            <a:r>
              <a:rPr lang="en-US" i="1" dirty="0">
                <a:solidFill>
                  <a:schemeClr val="accent2"/>
                </a:solidFill>
              </a:rPr>
              <a:t>Actions</a:t>
            </a:r>
            <a:r>
              <a:rPr lang="en-US" i="1" dirty="0"/>
              <a:t>: a </a:t>
            </a:r>
            <a:r>
              <a:rPr lang="en-US" i="1" dirty="0">
                <a:solidFill>
                  <a:schemeClr val="accent2"/>
                </a:solidFill>
              </a:rPr>
              <a:t>set </a:t>
            </a:r>
            <a:r>
              <a:rPr lang="en-US" b="1" i="1" dirty="0">
                <a:latin typeface="Times" pitchFamily="18" charset="0"/>
                <a:cs typeface="Times" pitchFamily="18" charset="0"/>
              </a:rPr>
              <a:t>A</a:t>
            </a:r>
          </a:p>
          <a:p>
            <a:pPr marL="857250" lvl="2" indent="0">
              <a:lnSpc>
                <a:spcPct val="90000"/>
              </a:lnSpc>
              <a:spcBef>
                <a:spcPts val="300"/>
              </a:spcBef>
              <a:buNone/>
            </a:pPr>
            <a:r>
              <a:rPr lang="en-US" sz="2000" b="1" i="1" dirty="0">
                <a:latin typeface="Times" pitchFamily="18" charset="0"/>
                <a:cs typeface="Times" pitchFamily="18" charset="0"/>
                <a:sym typeface="Symbol" pitchFamily="18" charset="2"/>
              </a:rPr>
              <a:t> </a:t>
            </a:r>
            <a:r>
              <a:rPr lang="en-US" sz="2000" b="1" i="1" dirty="0">
                <a:latin typeface="Times" pitchFamily="18" charset="0"/>
                <a:cs typeface="Times" pitchFamily="18" charset="0"/>
              </a:rPr>
              <a:t>s Actions(s) </a:t>
            </a:r>
            <a:r>
              <a:rPr lang="en-US" i="1" dirty="0"/>
              <a:t>= the set of actions that can be executed in </a:t>
            </a:r>
            <a:r>
              <a:rPr lang="en-US" sz="2000" b="1" i="1" dirty="0">
                <a:latin typeface="Times" pitchFamily="18" charset="0"/>
                <a:cs typeface="Times" pitchFamily="18" charset="0"/>
              </a:rPr>
              <a:t>s</a:t>
            </a:r>
            <a:r>
              <a:rPr lang="en-US" i="1" dirty="0"/>
              <a:t>, 			that are </a:t>
            </a:r>
            <a:r>
              <a:rPr lang="en-US" i="1" dirty="0">
                <a:solidFill>
                  <a:schemeClr val="accent2"/>
                </a:solidFill>
              </a:rPr>
              <a:t>applicable</a:t>
            </a:r>
            <a:r>
              <a:rPr lang="en-US" dirty="0"/>
              <a:t> in </a:t>
            </a:r>
            <a:r>
              <a:rPr lang="en-US" sz="2000" b="1" i="1" dirty="0">
                <a:latin typeface="Times" pitchFamily="18" charset="0"/>
                <a:cs typeface="Times" pitchFamily="18" charset="0"/>
              </a:rPr>
              <a:t>s</a:t>
            </a:r>
            <a:r>
              <a:rPr lang="en-US" dirty="0"/>
              <a:t>.</a:t>
            </a:r>
          </a:p>
          <a:p>
            <a:pPr marL="914400" lvl="1" indent="-457200">
              <a:lnSpc>
                <a:spcPct val="90000"/>
              </a:lnSpc>
              <a:spcBef>
                <a:spcPts val="300"/>
              </a:spcBef>
              <a:buFontTx/>
              <a:buAutoNum type="arabicPeriod"/>
            </a:pPr>
            <a:r>
              <a:rPr lang="en-US" i="1" dirty="0">
                <a:solidFill>
                  <a:schemeClr val="accent2"/>
                </a:solidFill>
              </a:rPr>
              <a:t>Transition Model</a:t>
            </a:r>
            <a:r>
              <a:rPr lang="en-US" i="1" dirty="0"/>
              <a:t>: </a:t>
            </a:r>
            <a:r>
              <a:rPr lang="en-US" b="1" i="1" dirty="0">
                <a:latin typeface="Times" pitchFamily="18" charset="0"/>
                <a:cs typeface="Times" pitchFamily="18" charset="0"/>
                <a:sym typeface="Symbol" pitchFamily="18" charset="2"/>
              </a:rPr>
              <a:t> s </a:t>
            </a:r>
            <a:r>
              <a:rPr lang="en-US" b="1" i="1" dirty="0" err="1">
                <a:latin typeface="Times" pitchFamily="18" charset="0"/>
                <a:cs typeface="Times" pitchFamily="18" charset="0"/>
                <a:sym typeface="Symbol" pitchFamily="18" charset="2"/>
              </a:rPr>
              <a:t>a</a:t>
            </a:r>
            <a:r>
              <a:rPr lang="en-US" b="1" i="1" dirty="0" err="1">
                <a:latin typeface="Times" pitchFamily="18" charset="0"/>
                <a:cs typeface="Times" pitchFamily="18" charset="0"/>
                <a:sym typeface="Symbol"/>
              </a:rPr>
              <a:t>Actions</a:t>
            </a:r>
            <a:r>
              <a:rPr lang="en-US" b="1" i="1" dirty="0">
                <a:latin typeface="Times" pitchFamily="18" charset="0"/>
                <a:cs typeface="Times" pitchFamily="18" charset="0"/>
                <a:sym typeface="Symbol"/>
              </a:rPr>
              <a:t>(s)</a:t>
            </a:r>
            <a:r>
              <a:rPr lang="en-US" b="1" i="1" dirty="0">
                <a:latin typeface="Times" pitchFamily="18" charset="0"/>
                <a:cs typeface="Times" pitchFamily="18" charset="0"/>
                <a:sym typeface="Symbol" pitchFamily="18" charset="2"/>
              </a:rPr>
              <a:t> </a:t>
            </a:r>
            <a:r>
              <a:rPr lang="en-US" b="1" i="1" dirty="0">
                <a:latin typeface="Times" pitchFamily="18" charset="0"/>
                <a:cs typeface="Times" pitchFamily="18" charset="0"/>
              </a:rPr>
              <a:t>Result(s, a)</a:t>
            </a:r>
            <a:r>
              <a:rPr lang="en-US" i="1" dirty="0">
                <a:latin typeface="Times" pitchFamily="18" charset="0"/>
                <a:cs typeface="Times" pitchFamily="18" charset="0"/>
              </a:rPr>
              <a:t> </a:t>
            </a:r>
            <a:r>
              <a:rPr lang="en-US" i="1" dirty="0">
                <a:sym typeface="Symbol" pitchFamily="18" charset="2"/>
              </a:rPr>
              <a:t> </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r</a:t>
            </a:r>
            <a:r>
              <a:rPr lang="en-US" b="1" i="1" dirty="0">
                <a:latin typeface="Times" pitchFamily="18" charset="0"/>
                <a:cs typeface="Times" pitchFamily="18" charset="0"/>
              </a:rPr>
              <a:t> </a:t>
            </a:r>
          </a:p>
          <a:p>
            <a:pPr marL="914400" lvl="2" indent="0">
              <a:lnSpc>
                <a:spcPct val="90000"/>
              </a:lnSpc>
              <a:spcBef>
                <a:spcPts val="300"/>
              </a:spcBef>
              <a:buNone/>
            </a:pPr>
            <a:r>
              <a:rPr lang="en-US" sz="2000" b="1" i="1" dirty="0" err="1">
                <a:latin typeface="Times" pitchFamily="18" charset="0"/>
                <a:cs typeface="Times" pitchFamily="18" charset="0"/>
              </a:rPr>
              <a:t>s</a:t>
            </a:r>
            <a:r>
              <a:rPr lang="en-US" i="1" baseline="-25000" dirty="0" err="1"/>
              <a:t>r</a:t>
            </a:r>
            <a:r>
              <a:rPr lang="en-US" i="1" dirty="0"/>
              <a:t> is called a </a:t>
            </a:r>
            <a:r>
              <a:rPr lang="en-US" i="1" dirty="0">
                <a:solidFill>
                  <a:srgbClr val="0000FF"/>
                </a:solidFill>
              </a:rPr>
              <a:t>successor </a:t>
            </a:r>
            <a:r>
              <a:rPr lang="en-US" i="1" dirty="0"/>
              <a:t>of</a:t>
            </a:r>
            <a:r>
              <a:rPr lang="en-US" i="1" dirty="0">
                <a:solidFill>
                  <a:srgbClr val="0000FF"/>
                </a:solidFill>
              </a:rPr>
              <a:t> </a:t>
            </a:r>
            <a:r>
              <a:rPr lang="en-US" sz="2000" b="1" i="1" dirty="0">
                <a:latin typeface="Times" pitchFamily="18" charset="0"/>
                <a:cs typeface="Times" pitchFamily="18" charset="0"/>
              </a:rPr>
              <a:t>s </a:t>
            </a:r>
          </a:p>
          <a:p>
            <a:pPr marL="914400" lvl="2" indent="0">
              <a:lnSpc>
                <a:spcPct val="90000"/>
              </a:lnSpc>
              <a:spcBef>
                <a:spcPts val="300"/>
              </a:spcBef>
              <a:buNone/>
            </a:pPr>
            <a:r>
              <a:rPr lang="en-US" b="1" i="1" dirty="0">
                <a:latin typeface="Times" pitchFamily="18" charset="0"/>
                <a:cs typeface="Times" pitchFamily="18" charset="0"/>
              </a:rPr>
              <a:t>{</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baseline="-25000" dirty="0">
                <a:latin typeface="Times" pitchFamily="18" charset="0"/>
                <a:cs typeface="Times" pitchFamily="18" charset="0"/>
              </a:rPr>
              <a:t> </a:t>
            </a:r>
            <a:r>
              <a:rPr lang="en-US" b="1" i="1" dirty="0">
                <a:latin typeface="Times" pitchFamily="18" charset="0"/>
                <a:cs typeface="Times" pitchFamily="18" charset="0"/>
              </a:rPr>
              <a:t>}</a:t>
            </a:r>
            <a:r>
              <a:rPr lang="en-US" b="1" i="1" dirty="0">
                <a:latin typeface="Times" pitchFamily="18" charset="0"/>
                <a:cs typeface="Times" pitchFamily="18" charset="0"/>
                <a:sym typeface="Symbol"/>
              </a:rPr>
              <a:t></a:t>
            </a:r>
            <a:r>
              <a:rPr lang="en-US" i="1" dirty="0">
                <a:solidFill>
                  <a:schemeClr val="accent2"/>
                </a:solidFill>
              </a:rPr>
              <a:t> </a:t>
            </a:r>
            <a:r>
              <a:rPr lang="en-US" b="1" i="1" dirty="0">
                <a:latin typeface="Times" pitchFamily="18" charset="0"/>
                <a:cs typeface="Times" pitchFamily="18" charset="0"/>
              </a:rPr>
              <a:t>Successors</a:t>
            </a:r>
            <a:r>
              <a:rPr lang="en-US" i="1" dirty="0">
                <a:solidFill>
                  <a:schemeClr val="accent2"/>
                </a:solidFill>
              </a:rPr>
              <a:t>(</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baseline="-25000" dirty="0">
                <a:latin typeface="Times" pitchFamily="18" charset="0"/>
                <a:cs typeface="Times" pitchFamily="18" charset="0"/>
              </a:rPr>
              <a:t> </a:t>
            </a:r>
            <a:r>
              <a:rPr lang="en-US" b="1" i="1" dirty="0">
                <a:latin typeface="Times" pitchFamily="18" charset="0"/>
                <a:cs typeface="Times" pitchFamily="18" charset="0"/>
              </a:rPr>
              <a:t>)* </a:t>
            </a:r>
            <a:r>
              <a:rPr lang="en-US" i="1" dirty="0">
                <a:solidFill>
                  <a:schemeClr val="accent2"/>
                </a:solidFill>
              </a:rPr>
              <a:t>= state space</a:t>
            </a:r>
          </a:p>
          <a:p>
            <a:pPr marL="914400" lvl="1" indent="-457200">
              <a:lnSpc>
                <a:spcPct val="90000"/>
              </a:lnSpc>
              <a:spcBef>
                <a:spcPts val="300"/>
              </a:spcBef>
              <a:buFontTx/>
              <a:buAutoNum type="arabicPeriod"/>
            </a:pPr>
            <a:r>
              <a:rPr lang="en-US" i="1" dirty="0">
                <a:solidFill>
                  <a:schemeClr val="accent2"/>
                </a:solidFill>
              </a:rPr>
              <a:t>Path cost (</a:t>
            </a:r>
            <a:r>
              <a:rPr lang="en-US" i="1" dirty="0"/>
              <a:t>Performance Measure)</a:t>
            </a:r>
            <a:r>
              <a:rPr lang="en-US" i="1" dirty="0">
                <a:solidFill>
                  <a:schemeClr val="accent2"/>
                </a:solidFill>
              </a:rPr>
              <a:t>: </a:t>
            </a:r>
            <a:r>
              <a:rPr lang="en-US" dirty="0"/>
              <a:t>Must be additive</a:t>
            </a:r>
          </a:p>
          <a:p>
            <a:pPr marL="914400" lvl="2" indent="0">
              <a:lnSpc>
                <a:spcPct val="90000"/>
              </a:lnSpc>
              <a:spcBef>
                <a:spcPts val="300"/>
              </a:spcBef>
              <a:buNone/>
            </a:pPr>
            <a:r>
              <a:rPr lang="en-US" dirty="0" smtClean="0"/>
              <a:t>e.g. sum of distances, number of actions executed, …</a:t>
            </a:r>
          </a:p>
          <a:p>
            <a:pPr marL="914400" lvl="2" indent="0">
              <a:lnSpc>
                <a:spcPct val="90000"/>
              </a:lnSpc>
              <a:spcBef>
                <a:spcPts val="300"/>
              </a:spcBef>
              <a:buNone/>
            </a:pPr>
            <a:r>
              <a:rPr lang="en-US" sz="2000" b="1" i="1" dirty="0" smtClean="0">
                <a:latin typeface="Times" pitchFamily="18" charset="0"/>
                <a:cs typeface="Times" pitchFamily="18" charset="0"/>
              </a:rPr>
              <a:t>c(</a:t>
            </a:r>
            <a:r>
              <a:rPr lang="en-US" sz="2000" b="1" i="1" dirty="0" err="1" smtClean="0">
                <a:latin typeface="Times" pitchFamily="18" charset="0"/>
                <a:cs typeface="Times" pitchFamily="18" charset="0"/>
              </a:rPr>
              <a:t>x,a,y</a:t>
            </a:r>
            <a:r>
              <a:rPr lang="en-US" sz="2000" b="1" i="1" dirty="0" smtClean="0">
                <a:latin typeface="Times" pitchFamily="18" charset="0"/>
                <a:cs typeface="Times" pitchFamily="18" charset="0"/>
              </a:rPr>
              <a:t>) </a:t>
            </a:r>
            <a:r>
              <a:rPr lang="en-US" dirty="0" smtClean="0"/>
              <a:t>is the step cost, assumed </a:t>
            </a:r>
            <a:r>
              <a:rPr lang="en-US" sz="2000" b="1" i="1" dirty="0" smtClean="0">
                <a:latin typeface="Times" pitchFamily="18" charset="0"/>
                <a:cs typeface="Times" pitchFamily="18" charset="0"/>
              </a:rPr>
              <a:t>≥</a:t>
            </a:r>
            <a:r>
              <a:rPr lang="en-US" dirty="0" smtClean="0"/>
              <a:t> 0</a:t>
            </a:r>
          </a:p>
          <a:p>
            <a:pPr lvl="3">
              <a:lnSpc>
                <a:spcPct val="90000"/>
              </a:lnSpc>
              <a:spcBef>
                <a:spcPts val="300"/>
              </a:spcBef>
            </a:pPr>
            <a:r>
              <a:rPr lang="en-US" dirty="0" smtClean="0">
                <a:solidFill>
                  <a:srgbClr val="000000"/>
                </a:solidFill>
              </a:rPr>
              <a:t>(where action </a:t>
            </a:r>
            <a:r>
              <a:rPr lang="en-US" sz="2000" b="1" i="1" dirty="0" smtClean="0">
                <a:solidFill>
                  <a:srgbClr val="000000"/>
                </a:solidFill>
                <a:latin typeface="Times" pitchFamily="18" charset="0"/>
                <a:cs typeface="Times" pitchFamily="18" charset="0"/>
              </a:rPr>
              <a:t>a </a:t>
            </a:r>
            <a:r>
              <a:rPr lang="en-US" dirty="0" smtClean="0">
                <a:solidFill>
                  <a:srgbClr val="000000"/>
                </a:solidFill>
              </a:rPr>
              <a:t>goes from state </a:t>
            </a:r>
            <a:r>
              <a:rPr lang="en-US" sz="2000" b="1" i="1" dirty="0" smtClean="0">
                <a:solidFill>
                  <a:srgbClr val="000000"/>
                </a:solidFill>
                <a:latin typeface="Times" pitchFamily="18" charset="0"/>
                <a:cs typeface="Times" pitchFamily="18" charset="0"/>
              </a:rPr>
              <a:t>x</a:t>
            </a:r>
            <a:r>
              <a:rPr lang="en-US" dirty="0" smtClean="0">
                <a:solidFill>
                  <a:srgbClr val="000000"/>
                </a:solidFill>
              </a:rPr>
              <a:t> to state </a:t>
            </a:r>
            <a:r>
              <a:rPr lang="en-US" sz="2000" b="1" i="1" dirty="0" smtClean="0">
                <a:solidFill>
                  <a:srgbClr val="000000"/>
                </a:solidFill>
                <a:latin typeface="Times" pitchFamily="18" charset="0"/>
                <a:cs typeface="Times" pitchFamily="18" charset="0"/>
              </a:rPr>
              <a:t>y</a:t>
            </a:r>
            <a:r>
              <a:rPr lang="en-US" i="1" dirty="0" smtClean="0">
                <a:solidFill>
                  <a:srgbClr val="000000"/>
                </a:solidFill>
              </a:rPr>
              <a:t>)</a:t>
            </a:r>
            <a:endParaRPr lang="en-US" dirty="0" smtClean="0"/>
          </a:p>
          <a:p>
            <a:pPr marL="914400" lvl="1" indent="-457200">
              <a:lnSpc>
                <a:spcPct val="90000"/>
              </a:lnSpc>
              <a:spcBef>
                <a:spcPts val="300"/>
              </a:spcBef>
              <a:buFont typeface="+mj-lt"/>
              <a:buAutoNum type="arabicPeriod" startAt="6"/>
            </a:pPr>
            <a:r>
              <a:rPr lang="en-US" i="1" dirty="0" smtClean="0">
                <a:solidFill>
                  <a:schemeClr val="accent2"/>
                </a:solidFill>
              </a:rPr>
              <a:t>Goal </a:t>
            </a:r>
            <a:r>
              <a:rPr lang="en-US" i="1" dirty="0">
                <a:solidFill>
                  <a:schemeClr val="accent2"/>
                </a:solidFill>
              </a:rPr>
              <a:t>test: </a:t>
            </a:r>
            <a:r>
              <a:rPr lang="en-US" b="1" i="1" dirty="0">
                <a:latin typeface="Times" pitchFamily="18" charset="0"/>
                <a:cs typeface="Times" pitchFamily="18" charset="0"/>
              </a:rPr>
              <a:t>Goal(s)</a:t>
            </a:r>
          </a:p>
          <a:p>
            <a:pPr marL="914400" lvl="2" indent="0">
              <a:lnSpc>
                <a:spcPct val="90000"/>
              </a:lnSpc>
              <a:spcBef>
                <a:spcPts val="300"/>
              </a:spcBef>
              <a:buNone/>
            </a:pPr>
            <a:r>
              <a:rPr lang="en-US" dirty="0"/>
              <a:t> </a:t>
            </a:r>
            <a:r>
              <a:rPr lang="en-US" sz="2000" dirty="0"/>
              <a:t>Can be implicit, e.g. </a:t>
            </a:r>
            <a:r>
              <a:rPr lang="en-US" sz="2400" b="1" i="1" dirty="0">
                <a:latin typeface="Times" pitchFamily="18" charset="0"/>
                <a:cs typeface="Times" pitchFamily="18" charset="0"/>
              </a:rPr>
              <a:t>checkmate(s)</a:t>
            </a:r>
          </a:p>
          <a:p>
            <a:pPr marL="914400" lvl="2" indent="0">
              <a:lnSpc>
                <a:spcPct val="90000"/>
              </a:lnSpc>
              <a:spcBef>
                <a:spcPts val="300"/>
              </a:spcBef>
              <a:buNone/>
            </a:pPr>
            <a:r>
              <a:rPr lang="en-US" sz="2000" i="1" dirty="0"/>
              <a:t> </a:t>
            </a:r>
            <a:r>
              <a:rPr lang="en-US" sz="2400" b="1" i="1" dirty="0">
                <a:latin typeface="Times" pitchFamily="18" charset="0"/>
                <a:cs typeface="Times" pitchFamily="18" charset="0"/>
              </a:rPr>
              <a:t>s</a:t>
            </a:r>
            <a:r>
              <a:rPr lang="en-US" sz="2000" i="1" dirty="0"/>
              <a:t> </a:t>
            </a:r>
            <a:r>
              <a:rPr lang="en-US" sz="2000" dirty="0"/>
              <a:t>is a </a:t>
            </a:r>
            <a:r>
              <a:rPr lang="en-US" sz="2000" i="1" dirty="0"/>
              <a:t>goal</a:t>
            </a:r>
            <a:r>
              <a:rPr lang="en-US" sz="2000" dirty="0"/>
              <a:t> </a:t>
            </a:r>
            <a:r>
              <a:rPr lang="en-US" sz="2000" i="1" dirty="0"/>
              <a:t>state</a:t>
            </a:r>
            <a:r>
              <a:rPr lang="en-US" sz="2000" dirty="0"/>
              <a:t> if </a:t>
            </a:r>
            <a:r>
              <a:rPr lang="en-US" sz="2400" b="1" i="1" dirty="0">
                <a:latin typeface="Times" pitchFamily="18" charset="0"/>
                <a:cs typeface="Times" pitchFamily="18" charset="0"/>
              </a:rPr>
              <a:t>Goal(s) </a:t>
            </a:r>
            <a:r>
              <a:rPr lang="en-US" sz="2000" dirty="0"/>
              <a:t>is</a:t>
            </a:r>
            <a:r>
              <a:rPr lang="en-US" sz="2000" i="1" dirty="0"/>
              <a:t> true</a:t>
            </a:r>
          </a:p>
          <a:p>
            <a:pPr lvl="1">
              <a:lnSpc>
                <a:spcPct val="90000"/>
              </a:lnSpc>
            </a:pPr>
            <a:endParaRPr lang="en-US" dirty="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31</a:t>
            </a:fld>
            <a:endParaRPr lang="en-US" altLang="en-US"/>
          </a:p>
        </p:txBody>
      </p:sp>
    </p:spTree>
    <p:extLst>
      <p:ext uri="{BB962C8B-B14F-4D97-AF65-F5344CB8AC3E}">
        <p14:creationId xmlns:p14="http://schemas.microsoft.com/office/powerpoint/2010/main" val="962843537"/>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a:t>Solutions &amp; Optimal Solutions</a:t>
            </a:r>
          </a:p>
        </p:txBody>
      </p:sp>
      <p:sp>
        <p:nvSpPr>
          <p:cNvPr id="38919" name="Rectangle 3"/>
          <p:cNvSpPr>
            <a:spLocks noGrp="1" noChangeArrowheads="1"/>
          </p:cNvSpPr>
          <p:nvPr>
            <p:ph type="body" idx="1"/>
          </p:nvPr>
        </p:nvSpPr>
        <p:spPr>
          <a:xfrm>
            <a:off x="685800" y="1260475"/>
            <a:ext cx="7772400" cy="4824413"/>
          </a:xfrm>
        </p:spPr>
        <p:txBody>
          <a:bodyPr/>
          <a:lstStyle/>
          <a:p>
            <a:pPr lvl="1">
              <a:lnSpc>
                <a:spcPct val="90000"/>
              </a:lnSpc>
            </a:pPr>
            <a:r>
              <a:rPr lang="en-US" sz="2400" b="1"/>
              <a:t>A </a:t>
            </a:r>
            <a:r>
              <a:rPr lang="en-US" sz="2400" b="1" i="1">
                <a:solidFill>
                  <a:schemeClr val="accent2"/>
                </a:solidFill>
              </a:rPr>
              <a:t>solution </a:t>
            </a:r>
            <a:r>
              <a:rPr lang="en-US" sz="2400" b="1"/>
              <a:t>is a sequence of </a:t>
            </a:r>
            <a:r>
              <a:rPr lang="en-US" sz="2400" b="1" i="1">
                <a:solidFill>
                  <a:srgbClr val="0000FF"/>
                </a:solidFill>
              </a:rPr>
              <a:t>actions</a:t>
            </a:r>
            <a:r>
              <a:rPr lang="en-US" sz="2400" b="1"/>
              <a:t> from the </a:t>
            </a:r>
            <a:r>
              <a:rPr lang="en-US" sz="2400" b="1" i="1">
                <a:solidFill>
                  <a:schemeClr val="accent2"/>
                </a:solidFill>
              </a:rPr>
              <a:t>initial state </a:t>
            </a:r>
            <a:r>
              <a:rPr lang="en-US" sz="2400" b="1"/>
              <a:t>to a </a:t>
            </a:r>
            <a:r>
              <a:rPr lang="en-US" sz="2400" b="1" i="1">
                <a:solidFill>
                  <a:schemeClr val="accent2"/>
                </a:solidFill>
              </a:rPr>
              <a:t>goal state.</a:t>
            </a:r>
          </a:p>
          <a:p>
            <a:pPr lvl="1">
              <a:lnSpc>
                <a:spcPct val="90000"/>
              </a:lnSpc>
            </a:pPr>
            <a:endParaRPr lang="en-US" sz="2400" b="1" i="1">
              <a:solidFill>
                <a:schemeClr val="accent2"/>
              </a:solidFill>
            </a:endParaRPr>
          </a:p>
          <a:p>
            <a:pPr lvl="1">
              <a:lnSpc>
                <a:spcPct val="90000"/>
              </a:lnSpc>
            </a:pPr>
            <a:r>
              <a:rPr lang="en-US" sz="2400" b="1" i="1">
                <a:solidFill>
                  <a:schemeClr val="accent2"/>
                </a:solidFill>
              </a:rPr>
              <a:t>Optimal Solution: </a:t>
            </a:r>
            <a:r>
              <a:rPr lang="en-US" sz="2400" b="1"/>
              <a:t>A solution is </a:t>
            </a:r>
            <a:r>
              <a:rPr lang="en-US" sz="2400" b="1" i="1">
                <a:solidFill>
                  <a:schemeClr val="accent2"/>
                </a:solidFill>
              </a:rPr>
              <a:t>optimal </a:t>
            </a:r>
            <a:r>
              <a:rPr lang="en-US" sz="2400" b="1"/>
              <a:t>if no solution has a lower </a:t>
            </a:r>
            <a:r>
              <a:rPr lang="en-US" sz="2400" b="1" i="1">
                <a:solidFill>
                  <a:srgbClr val="0000FF"/>
                </a:solidFill>
              </a:rPr>
              <a:t>path cost</a:t>
            </a:r>
            <a:r>
              <a:rPr lang="en-US" sz="2400" b="1"/>
              <a:t>.</a:t>
            </a:r>
          </a:p>
          <a:p>
            <a:pPr>
              <a:lnSpc>
                <a:spcPct val="90000"/>
              </a:lnSpc>
            </a:pPr>
            <a:endParaRPr lang="en-US" i="1"/>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32</a:t>
            </a:fld>
            <a:endParaRPr lang="en-US" altLang="en-US"/>
          </a:p>
        </p:txBody>
      </p:sp>
    </p:spTree>
    <p:extLst>
      <p:ext uri="{BB962C8B-B14F-4D97-AF65-F5344CB8AC3E}">
        <p14:creationId xmlns:p14="http://schemas.microsoft.com/office/powerpoint/2010/main" val="397118790"/>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solidFill>
                  <a:srgbClr val="000000"/>
                </a:solidFill>
              </a:rPr>
              <a:t>CIS 421/521 - Intro to AI - </a:t>
            </a:r>
            <a:r>
              <a:rPr lang="en-US" sz="1400" dirty="0" smtClean="0">
                <a:solidFill>
                  <a:srgbClr val="000000"/>
                </a:solidFill>
              </a:rPr>
              <a:t>Summer 2019</a:t>
            </a:r>
            <a:endParaRPr lang="en-US" altLang="en-US" sz="1400" dirty="0">
              <a:solidFill>
                <a:srgbClr val="000000"/>
              </a:solidFill>
            </a:endParaRPr>
          </a:p>
        </p:txBody>
      </p:sp>
      <p:sp>
        <p:nvSpPr>
          <p:cNvPr id="24581"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solidFill>
                  <a:srgbClr val="000000"/>
                </a:solidFill>
              </a:rPr>
              <a:t>       </a:t>
            </a:r>
          </a:p>
        </p:txBody>
      </p:sp>
      <p:sp>
        <p:nvSpPr>
          <p:cNvPr id="24582" name="Rectangle 2"/>
          <p:cNvSpPr>
            <a:spLocks noGrp="1" noChangeArrowheads="1"/>
          </p:cNvSpPr>
          <p:nvPr>
            <p:ph type="title"/>
          </p:nvPr>
        </p:nvSpPr>
        <p:spPr/>
        <p:txBody>
          <a:bodyPr/>
          <a:lstStyle/>
          <a:p>
            <a:r>
              <a:rPr lang="en-US" altLang="en-US" sz="3600"/>
              <a:t>Art: Formulating a Search Problem</a:t>
            </a:r>
            <a:endParaRPr lang="en-US" altLang="en-US"/>
          </a:p>
        </p:txBody>
      </p:sp>
      <p:sp>
        <p:nvSpPr>
          <p:cNvPr id="24583" name="Rectangle 3"/>
          <p:cNvSpPr>
            <a:spLocks noGrp="1" noChangeArrowheads="1"/>
          </p:cNvSpPr>
          <p:nvPr>
            <p:ph type="body" idx="1"/>
          </p:nvPr>
        </p:nvSpPr>
        <p:spPr>
          <a:xfrm>
            <a:off x="609600" y="1600200"/>
            <a:ext cx="7772400" cy="4114800"/>
          </a:xfrm>
        </p:spPr>
        <p:txBody>
          <a:bodyPr/>
          <a:lstStyle/>
          <a:p>
            <a:pPr>
              <a:lnSpc>
                <a:spcPct val="110000"/>
              </a:lnSpc>
              <a:buFont typeface="Symbol" pitchFamily="18" charset="2"/>
              <a:buNone/>
            </a:pPr>
            <a:r>
              <a:rPr lang="en-US" altLang="en-US" dirty="0"/>
              <a:t>Decide</a:t>
            </a:r>
            <a:r>
              <a:rPr lang="en-US" altLang="en-US" dirty="0" smtClean="0"/>
              <a:t>:</a:t>
            </a:r>
            <a:endParaRPr lang="en-US" altLang="en-US" dirty="0"/>
          </a:p>
          <a:p>
            <a:pPr>
              <a:lnSpc>
                <a:spcPct val="110000"/>
              </a:lnSpc>
            </a:pPr>
            <a:r>
              <a:rPr lang="en-US" altLang="en-US" dirty="0"/>
              <a:t>Which properties matter &amp; how to represent</a:t>
            </a:r>
          </a:p>
          <a:p>
            <a:pPr lvl="1"/>
            <a:r>
              <a:rPr lang="en-US" i="1" dirty="0">
                <a:solidFill>
                  <a:schemeClr val="accent2"/>
                </a:solidFill>
              </a:rPr>
              <a:t>Initial State, Goal State, Possible Intermediate States</a:t>
            </a:r>
          </a:p>
          <a:p>
            <a:pPr>
              <a:lnSpc>
                <a:spcPct val="110000"/>
              </a:lnSpc>
            </a:pPr>
            <a:r>
              <a:rPr lang="en-US" altLang="en-US" dirty="0"/>
              <a:t>Which actions are possible &amp; how to represent</a:t>
            </a:r>
          </a:p>
          <a:p>
            <a:pPr lvl="1"/>
            <a:r>
              <a:rPr lang="en-US" i="1" dirty="0">
                <a:solidFill>
                  <a:schemeClr val="accent2"/>
                </a:solidFill>
              </a:rPr>
              <a:t>Operator Set: Actions and Transition Model</a:t>
            </a:r>
          </a:p>
          <a:p>
            <a:r>
              <a:rPr lang="en-US" dirty="0"/>
              <a:t>Which action is next</a:t>
            </a:r>
          </a:p>
          <a:p>
            <a:pPr lvl="1"/>
            <a:r>
              <a:rPr lang="en-US" i="1" dirty="0">
                <a:solidFill>
                  <a:schemeClr val="accent2"/>
                </a:solidFill>
              </a:rPr>
              <a:t>Path Cost Function</a:t>
            </a:r>
          </a:p>
          <a:p>
            <a:pPr lvl="1"/>
            <a:endParaRPr lang="en-US" altLang="en-US" i="1" dirty="0">
              <a:solidFill>
                <a:schemeClr val="accent2"/>
              </a:solidFill>
            </a:endParaRPr>
          </a:p>
          <a:p>
            <a:pPr marL="0" indent="0">
              <a:buNone/>
            </a:pPr>
            <a:r>
              <a:rPr lang="en-US" altLang="en-US" i="1" dirty="0">
                <a:solidFill>
                  <a:schemeClr val="accent2"/>
                </a:solidFill>
              </a:rPr>
              <a:t>Formulation greatly affects combinatorics of search space and therefore speed of search</a:t>
            </a:r>
          </a:p>
        </p:txBody>
      </p:sp>
      <p:sp>
        <p:nvSpPr>
          <p:cNvPr id="2" name="Slide Number Placeholder 1"/>
          <p:cNvSpPr>
            <a:spLocks noGrp="1"/>
          </p:cNvSpPr>
          <p:nvPr>
            <p:ph type="sldNum" sz="quarter" idx="12"/>
          </p:nvPr>
        </p:nvSpPr>
        <p:spPr/>
        <p:txBody>
          <a:bodyPr/>
          <a:lstStyle/>
          <a:p>
            <a:pPr>
              <a:defRPr/>
            </a:pPr>
            <a:fld id="{1A8A179A-356C-4639-9535-0DE21556AF82}" type="slidenum">
              <a:rPr lang="en-US" altLang="en-US" smtClean="0"/>
              <a:pPr>
                <a:defRPr/>
              </a:pPr>
              <a:t>33</a:t>
            </a:fld>
            <a:endParaRPr lang="en-US" altLang="en-US"/>
          </a:p>
        </p:txBody>
      </p:sp>
    </p:spTree>
    <p:extLst>
      <p:ext uri="{BB962C8B-B14F-4D97-AF65-F5344CB8AC3E}">
        <p14:creationId xmlns:p14="http://schemas.microsoft.com/office/powerpoint/2010/main" val="5727135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p:txBody>
          <a:bodyPr/>
          <a:lstStyle/>
          <a:p>
            <a:r>
              <a:rPr lang="en-US"/>
              <a:t>Example: 8-puzzle</a:t>
            </a:r>
          </a:p>
        </p:txBody>
      </p:sp>
      <p:sp>
        <p:nvSpPr>
          <p:cNvPr id="43015" name="Rectangle 3"/>
          <p:cNvSpPr>
            <a:spLocks noGrp="1" noChangeArrowheads="1"/>
          </p:cNvSpPr>
          <p:nvPr>
            <p:ph type="body" sz="half" idx="2"/>
          </p:nvPr>
        </p:nvSpPr>
        <p:spPr>
          <a:xfrm>
            <a:off x="685800" y="3670300"/>
            <a:ext cx="7772400" cy="2197100"/>
          </a:xfrm>
        </p:spPr>
        <p:txBody>
          <a:bodyPr/>
          <a:lstStyle/>
          <a:p>
            <a:r>
              <a:rPr lang="en-US" sz="2000"/>
              <a:t>States??</a:t>
            </a:r>
          </a:p>
          <a:p>
            <a:r>
              <a:rPr lang="en-US" sz="2000"/>
              <a:t>Initial state??</a:t>
            </a:r>
          </a:p>
          <a:p>
            <a:r>
              <a:rPr lang="en-US" sz="2000"/>
              <a:t>Actions??</a:t>
            </a:r>
          </a:p>
          <a:p>
            <a:r>
              <a:rPr lang="en-US" sz="2000"/>
              <a:t>Transition Model??</a:t>
            </a:r>
          </a:p>
          <a:p>
            <a:r>
              <a:rPr lang="en-US" sz="2000"/>
              <a:t>Goal test??</a:t>
            </a:r>
          </a:p>
          <a:p>
            <a:r>
              <a:rPr lang="en-US" sz="2000"/>
              <a:t>Path cost??</a:t>
            </a:r>
          </a:p>
        </p:txBody>
      </p:sp>
      <p:pic>
        <p:nvPicPr>
          <p:cNvPr id="43016"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835275" y="1295400"/>
            <a:ext cx="3473450" cy="2197100"/>
          </a:xfrm>
        </p:spPr>
      </p:pic>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B7485354-8E09-4337-A48E-EC7E77BE6E58}" type="slidenum">
              <a:rPr lang="en-US" altLang="en-US" smtClean="0"/>
              <a:pPr>
                <a:defRPr/>
              </a:pPr>
              <a:t>34</a:t>
            </a:fld>
            <a:endParaRPr lang="en-US" altLang="en-US"/>
          </a:p>
        </p:txBody>
      </p:sp>
    </p:spTree>
    <p:extLst>
      <p:ext uri="{BB962C8B-B14F-4D97-AF65-F5344CB8AC3E}">
        <p14:creationId xmlns:p14="http://schemas.microsoft.com/office/powerpoint/2010/main" val="907914325"/>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2"/>
          <p:cNvSpPr>
            <a:spLocks noGrp="1" noChangeArrowheads="1"/>
          </p:cNvSpPr>
          <p:nvPr>
            <p:ph type="title"/>
          </p:nvPr>
        </p:nvSpPr>
        <p:spPr/>
        <p:txBody>
          <a:bodyPr/>
          <a:lstStyle/>
          <a:p>
            <a:r>
              <a:rPr lang="en-US"/>
              <a:t>Example: 8-puzzle</a:t>
            </a:r>
          </a:p>
        </p:txBody>
      </p:sp>
      <p:sp>
        <p:nvSpPr>
          <p:cNvPr id="44039" name="Rectangle 3"/>
          <p:cNvSpPr>
            <a:spLocks noGrp="1" noChangeArrowheads="1"/>
          </p:cNvSpPr>
          <p:nvPr>
            <p:ph type="body" sz="half" idx="2"/>
          </p:nvPr>
        </p:nvSpPr>
        <p:spPr>
          <a:xfrm>
            <a:off x="685800" y="3670300"/>
            <a:ext cx="8458200" cy="2197100"/>
          </a:xfrm>
        </p:spPr>
        <p:txBody>
          <a:bodyPr/>
          <a:lstStyle/>
          <a:p>
            <a:r>
              <a:rPr lang="en-US" sz="2000"/>
              <a:t>States?? 		</a:t>
            </a:r>
            <a:r>
              <a:rPr lang="en-US" sz="2000">
                <a:solidFill>
                  <a:srgbClr val="C00000"/>
                </a:solidFill>
              </a:rPr>
              <a:t>List of 9 locations- e.g., [7,2,4,5,-,6,8,3,1]</a:t>
            </a:r>
          </a:p>
          <a:p>
            <a:r>
              <a:rPr lang="en-US" sz="2000"/>
              <a:t>Initial state?? 	</a:t>
            </a:r>
            <a:r>
              <a:rPr lang="en-US" sz="2000">
                <a:solidFill>
                  <a:srgbClr val="C00000"/>
                </a:solidFill>
              </a:rPr>
              <a:t>[7,2,4,5,-,6,8,3,1]</a:t>
            </a:r>
          </a:p>
          <a:p>
            <a:r>
              <a:rPr lang="en-US" sz="2000"/>
              <a:t>Actions?? 		</a:t>
            </a:r>
            <a:r>
              <a:rPr lang="en-US" sz="2000" i="1">
                <a:solidFill>
                  <a:srgbClr val="C00000"/>
                </a:solidFill>
                <a:effectLst>
                  <a:outerShdw blurRad="38100" dist="38100" dir="2700000" algn="tl">
                    <a:srgbClr val="000000">
                      <a:alpha val="43137"/>
                    </a:srgbClr>
                  </a:outerShdw>
                </a:effectLst>
              </a:rPr>
              <a:t>{Left, Right, Up, Down}  </a:t>
            </a:r>
          </a:p>
          <a:p>
            <a:r>
              <a:rPr lang="en-US" sz="2000"/>
              <a:t>Transition Model??	</a:t>
            </a:r>
            <a:r>
              <a:rPr lang="en-US" sz="2000">
                <a:solidFill>
                  <a:srgbClr val="C00000"/>
                </a:solidFill>
              </a:rPr>
              <a:t>...</a:t>
            </a:r>
          </a:p>
          <a:p>
            <a:r>
              <a:rPr lang="en-US" sz="2000"/>
              <a:t>Goal test?? 		</a:t>
            </a:r>
            <a:r>
              <a:rPr lang="en-US" sz="2000">
                <a:solidFill>
                  <a:srgbClr val="C00000"/>
                </a:solidFill>
              </a:rPr>
              <a:t>Check if goal configuration is reached</a:t>
            </a:r>
          </a:p>
          <a:p>
            <a:r>
              <a:rPr lang="en-US" sz="2000"/>
              <a:t>Path cost?? 	</a:t>
            </a:r>
            <a:r>
              <a:rPr lang="en-US" sz="2000">
                <a:solidFill>
                  <a:srgbClr val="C00000"/>
                </a:solidFill>
              </a:rPr>
              <a:t>Number of actions to reach goal</a:t>
            </a:r>
          </a:p>
        </p:txBody>
      </p:sp>
      <p:pic>
        <p:nvPicPr>
          <p:cNvPr id="4404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835275" y="1295400"/>
            <a:ext cx="3473450" cy="2197100"/>
          </a:xfrm>
        </p:spPr>
      </p:pic>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B7485354-8E09-4337-A48E-EC7E77BE6E58}" type="slidenum">
              <a:rPr lang="en-US" altLang="en-US" smtClean="0"/>
              <a:pPr>
                <a:defRPr/>
              </a:pPr>
              <a:t>35</a:t>
            </a:fld>
            <a:endParaRPr lang="en-US" altLang="en-US"/>
          </a:p>
        </p:txBody>
      </p:sp>
      <p:sp>
        <p:nvSpPr>
          <p:cNvPr id="2" name="Rectangle 1">
            <a:extLst>
              <a:ext uri="{FF2B5EF4-FFF2-40B4-BE49-F238E27FC236}">
                <a16:creationId xmlns:a16="http://schemas.microsoft.com/office/drawing/2014/main" xmlns="" id="{456689AF-2F60-4841-B82B-E56133FDABA5}"/>
              </a:ext>
            </a:extLst>
          </p:cNvPr>
          <p:cNvSpPr/>
          <p:nvPr/>
        </p:nvSpPr>
        <p:spPr bwMode="auto">
          <a:xfrm>
            <a:off x="3429000" y="367030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8" name="Rectangle 7">
            <a:extLst>
              <a:ext uri="{FF2B5EF4-FFF2-40B4-BE49-F238E27FC236}">
                <a16:creationId xmlns:a16="http://schemas.microsoft.com/office/drawing/2014/main" xmlns="" id="{AAB7B254-F0C9-49CC-9633-05910A4ABC7E}"/>
              </a:ext>
            </a:extLst>
          </p:cNvPr>
          <p:cNvSpPr/>
          <p:nvPr/>
        </p:nvSpPr>
        <p:spPr bwMode="auto">
          <a:xfrm>
            <a:off x="3511216" y="4343400"/>
            <a:ext cx="5181600" cy="42545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9" name="Rectangle 8">
            <a:extLst>
              <a:ext uri="{FF2B5EF4-FFF2-40B4-BE49-F238E27FC236}">
                <a16:creationId xmlns:a16="http://schemas.microsoft.com/office/drawing/2014/main" xmlns="" id="{B87D532C-AFC1-44B5-A24D-D8E27C206E28}"/>
              </a:ext>
            </a:extLst>
          </p:cNvPr>
          <p:cNvSpPr/>
          <p:nvPr/>
        </p:nvSpPr>
        <p:spPr bwMode="auto">
          <a:xfrm>
            <a:off x="3505200" y="4889500"/>
            <a:ext cx="5181600" cy="1905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10" name="Rectangle 9">
            <a:extLst>
              <a:ext uri="{FF2B5EF4-FFF2-40B4-BE49-F238E27FC236}">
                <a16:creationId xmlns:a16="http://schemas.microsoft.com/office/drawing/2014/main" xmlns="" id="{91CF9034-1248-48FD-95A2-6B90A68789CE}"/>
              </a:ext>
            </a:extLst>
          </p:cNvPr>
          <p:cNvSpPr/>
          <p:nvPr/>
        </p:nvSpPr>
        <p:spPr bwMode="auto">
          <a:xfrm>
            <a:off x="3445042" y="511810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11" name="Rectangle 10">
            <a:extLst>
              <a:ext uri="{FF2B5EF4-FFF2-40B4-BE49-F238E27FC236}">
                <a16:creationId xmlns:a16="http://schemas.microsoft.com/office/drawing/2014/main" xmlns="" id="{2E30AE57-686A-4951-BD7F-B3FC6803F01F}"/>
              </a:ext>
            </a:extLst>
          </p:cNvPr>
          <p:cNvSpPr/>
          <p:nvPr/>
        </p:nvSpPr>
        <p:spPr bwMode="auto">
          <a:xfrm>
            <a:off x="3429000" y="550545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12" name="Rectangle 11">
            <a:extLst>
              <a:ext uri="{FF2B5EF4-FFF2-40B4-BE49-F238E27FC236}">
                <a16:creationId xmlns:a16="http://schemas.microsoft.com/office/drawing/2014/main" xmlns="" id="{CDEA84A1-D4BA-4B18-8FC5-F7FFBE29CE80}"/>
              </a:ext>
            </a:extLst>
          </p:cNvPr>
          <p:cNvSpPr/>
          <p:nvPr/>
        </p:nvSpPr>
        <p:spPr bwMode="auto">
          <a:xfrm>
            <a:off x="3445042" y="400685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Tree>
    <p:extLst>
      <p:ext uri="{BB962C8B-B14F-4D97-AF65-F5344CB8AC3E}">
        <p14:creationId xmlns:p14="http://schemas.microsoft.com/office/powerpoint/2010/main" val="28775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2"/>
          <p:cNvSpPr>
            <a:spLocks noGrp="1" noChangeArrowheads="1"/>
          </p:cNvSpPr>
          <p:nvPr>
            <p:ph type="title"/>
          </p:nvPr>
        </p:nvSpPr>
        <p:spPr/>
        <p:txBody>
          <a:bodyPr/>
          <a:lstStyle/>
          <a:p>
            <a:r>
              <a:rPr lang="en-US"/>
              <a:t>Example: 8-puzzle</a:t>
            </a:r>
          </a:p>
        </p:txBody>
      </p:sp>
      <p:sp>
        <p:nvSpPr>
          <p:cNvPr id="44039" name="Rectangle 3"/>
          <p:cNvSpPr>
            <a:spLocks noGrp="1" noChangeArrowheads="1"/>
          </p:cNvSpPr>
          <p:nvPr>
            <p:ph type="body" sz="half" idx="2"/>
          </p:nvPr>
        </p:nvSpPr>
        <p:spPr>
          <a:xfrm>
            <a:off x="685800" y="3670300"/>
            <a:ext cx="8458200" cy="2197100"/>
          </a:xfrm>
        </p:spPr>
        <p:txBody>
          <a:bodyPr/>
          <a:lstStyle/>
          <a:p>
            <a:r>
              <a:rPr lang="en-US" sz="2000"/>
              <a:t>States?? 		</a:t>
            </a:r>
            <a:r>
              <a:rPr lang="en-US" sz="2000">
                <a:solidFill>
                  <a:srgbClr val="C00000"/>
                </a:solidFill>
              </a:rPr>
              <a:t>List of 9 locations- e.g., [7,2,4,5,-,6,8,3,1]</a:t>
            </a:r>
          </a:p>
          <a:p>
            <a:r>
              <a:rPr lang="en-US" sz="2000"/>
              <a:t>Initial state?? 	</a:t>
            </a:r>
            <a:r>
              <a:rPr lang="en-US" sz="2000">
                <a:solidFill>
                  <a:srgbClr val="C00000"/>
                </a:solidFill>
              </a:rPr>
              <a:t>[7,2,4,5,-,6,8,3,1]</a:t>
            </a:r>
          </a:p>
          <a:p>
            <a:r>
              <a:rPr lang="en-US" sz="2000"/>
              <a:t>Actions?? 		</a:t>
            </a:r>
            <a:r>
              <a:rPr lang="en-US" sz="2000" i="1">
                <a:solidFill>
                  <a:srgbClr val="C00000"/>
                </a:solidFill>
                <a:effectLst>
                  <a:outerShdw blurRad="38100" dist="38100" dir="2700000" algn="tl">
                    <a:srgbClr val="000000">
                      <a:alpha val="43137"/>
                    </a:srgbClr>
                  </a:outerShdw>
                </a:effectLst>
              </a:rPr>
              <a:t>{Left, Right, Up, Down}  </a:t>
            </a:r>
          </a:p>
          <a:p>
            <a:r>
              <a:rPr lang="en-US" sz="2000"/>
              <a:t>Transition Model??	</a:t>
            </a:r>
            <a:r>
              <a:rPr lang="en-US" sz="2000">
                <a:solidFill>
                  <a:srgbClr val="C00000"/>
                </a:solidFill>
              </a:rPr>
              <a:t>...</a:t>
            </a:r>
          </a:p>
          <a:p>
            <a:r>
              <a:rPr lang="en-US" sz="2000"/>
              <a:t>Goal test?? 		</a:t>
            </a:r>
            <a:r>
              <a:rPr lang="en-US" sz="2000">
                <a:solidFill>
                  <a:srgbClr val="C00000"/>
                </a:solidFill>
              </a:rPr>
              <a:t>Check if goal configuration is reached</a:t>
            </a:r>
          </a:p>
          <a:p>
            <a:r>
              <a:rPr lang="en-US" sz="2000"/>
              <a:t>Path cost?? 	</a:t>
            </a:r>
            <a:r>
              <a:rPr lang="en-US" sz="2000">
                <a:solidFill>
                  <a:srgbClr val="C00000"/>
                </a:solidFill>
              </a:rPr>
              <a:t>Number of actions to reach goal</a:t>
            </a:r>
          </a:p>
        </p:txBody>
      </p:sp>
      <p:pic>
        <p:nvPicPr>
          <p:cNvPr id="4404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835275" y="1295400"/>
            <a:ext cx="3473450" cy="2197100"/>
          </a:xfrm>
        </p:spPr>
      </p:pic>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B7485354-8E09-4337-A48E-EC7E77BE6E58}" type="slidenum">
              <a:rPr lang="en-US" altLang="en-US" smtClean="0"/>
              <a:pPr>
                <a:defRPr/>
              </a:pPr>
              <a:t>36</a:t>
            </a:fld>
            <a:endParaRPr lang="en-US" altLang="en-US"/>
          </a:p>
        </p:txBody>
      </p:sp>
    </p:spTree>
    <p:extLst>
      <p:ext uri="{BB962C8B-B14F-4D97-AF65-F5344CB8AC3E}">
        <p14:creationId xmlns:p14="http://schemas.microsoft.com/office/powerpoint/2010/main" val="2010988322"/>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ltLang="en-US" sz="1400"/>
          </a:p>
        </p:txBody>
      </p:sp>
      <p:sp>
        <p:nvSpPr>
          <p:cNvPr id="23558" name="Rectangle 2"/>
          <p:cNvSpPr>
            <a:spLocks noGrp="1" noChangeArrowheads="1"/>
          </p:cNvSpPr>
          <p:nvPr>
            <p:ph type="title"/>
          </p:nvPr>
        </p:nvSpPr>
        <p:spPr/>
        <p:txBody>
          <a:bodyPr/>
          <a:lstStyle/>
          <a:p>
            <a:r>
              <a:rPr lang="en-US"/>
              <a:t>Hard subtask: Selecting a state space</a:t>
            </a:r>
          </a:p>
        </p:txBody>
      </p:sp>
      <p:sp>
        <p:nvSpPr>
          <p:cNvPr id="23559" name="Rectangle 3"/>
          <p:cNvSpPr>
            <a:spLocks noGrp="1" noChangeArrowheads="1"/>
          </p:cNvSpPr>
          <p:nvPr>
            <p:ph type="body" idx="1"/>
          </p:nvPr>
        </p:nvSpPr>
        <p:spPr>
          <a:xfrm>
            <a:off x="457200" y="1524000"/>
            <a:ext cx="8529638" cy="4006850"/>
          </a:xfrm>
        </p:spPr>
        <p:txBody>
          <a:bodyPr/>
          <a:lstStyle/>
          <a:p>
            <a:pPr>
              <a:lnSpc>
                <a:spcPct val="90000"/>
              </a:lnSpc>
            </a:pPr>
            <a:r>
              <a:rPr lang="en-US" sz="2000"/>
              <a:t>Real world is absurdly complex</a:t>
            </a:r>
          </a:p>
          <a:p>
            <a:pPr lvl="1">
              <a:lnSpc>
                <a:spcPct val="90000"/>
              </a:lnSpc>
              <a:buFontTx/>
              <a:buNone/>
            </a:pPr>
            <a:r>
              <a:rPr lang="en-US" sz="1900"/>
              <a:t>	State space must be </a:t>
            </a:r>
            <a:r>
              <a:rPr lang="en-US" sz="1900" i="1">
                <a:solidFill>
                  <a:schemeClr val="accent2"/>
                </a:solidFill>
              </a:rPr>
              <a:t>abstracted </a:t>
            </a:r>
            <a:r>
              <a:rPr lang="en-US" sz="1900"/>
              <a:t>for problem solving</a:t>
            </a:r>
          </a:p>
          <a:p>
            <a:pPr lvl="1">
              <a:lnSpc>
                <a:spcPct val="90000"/>
              </a:lnSpc>
              <a:buFontTx/>
              <a:buNone/>
            </a:pPr>
            <a:endParaRPr lang="en-US" sz="800"/>
          </a:p>
          <a:p>
            <a:pPr>
              <a:lnSpc>
                <a:spcPct val="90000"/>
              </a:lnSpc>
            </a:pPr>
            <a:r>
              <a:rPr lang="en-US" sz="2000"/>
              <a:t>(abstract) </a:t>
            </a:r>
            <a:r>
              <a:rPr lang="en-US" sz="2000" i="1">
                <a:solidFill>
                  <a:schemeClr val="accent2"/>
                </a:solidFill>
              </a:rPr>
              <a:t>State </a:t>
            </a:r>
            <a:r>
              <a:rPr lang="en-US" sz="2000"/>
              <a:t>= set (equivalence class) of real world states</a:t>
            </a:r>
          </a:p>
          <a:p>
            <a:pPr>
              <a:lnSpc>
                <a:spcPct val="90000"/>
              </a:lnSpc>
            </a:pPr>
            <a:endParaRPr lang="en-US" sz="800"/>
          </a:p>
          <a:p>
            <a:pPr>
              <a:lnSpc>
                <a:spcPct val="90000"/>
              </a:lnSpc>
            </a:pPr>
            <a:r>
              <a:rPr lang="en-US" sz="2000"/>
              <a:t>(abstract) </a:t>
            </a:r>
            <a:r>
              <a:rPr lang="en-US" sz="2000" i="1">
                <a:solidFill>
                  <a:schemeClr val="accent2"/>
                </a:solidFill>
              </a:rPr>
              <a:t>Action </a:t>
            </a:r>
            <a:r>
              <a:rPr lang="en-US" sz="2000"/>
              <a:t>= equivalence class of combinations of real world actions</a:t>
            </a:r>
          </a:p>
          <a:p>
            <a:pPr lvl="1">
              <a:lnSpc>
                <a:spcPct val="90000"/>
              </a:lnSpc>
            </a:pPr>
            <a:r>
              <a:rPr lang="en-US" sz="1900"/>
              <a:t>e.g. </a:t>
            </a:r>
            <a:r>
              <a:rPr lang="en-US" sz="1900" i="1"/>
              <a:t>Arad </a:t>
            </a:r>
            <a:r>
              <a:rPr lang="en-US" sz="1900" i="1">
                <a:sym typeface="Symbol" pitchFamily="18" charset="2"/>
              </a:rPr>
              <a:t> </a:t>
            </a:r>
            <a:r>
              <a:rPr lang="en-US" sz="1900" i="1" err="1"/>
              <a:t>Zerind</a:t>
            </a:r>
            <a:r>
              <a:rPr lang="en-US" sz="1900"/>
              <a:t> represents a complex set of possible routes, detours, rest stops, etc</a:t>
            </a:r>
          </a:p>
          <a:p>
            <a:pPr lvl="1">
              <a:lnSpc>
                <a:spcPct val="90000"/>
              </a:lnSpc>
            </a:pPr>
            <a:r>
              <a:rPr lang="en-US" sz="1900"/>
              <a:t>The abstraction is valid if the path between two states is reflected in the real world</a:t>
            </a:r>
          </a:p>
          <a:p>
            <a:pPr lvl="1">
              <a:lnSpc>
                <a:spcPct val="90000"/>
              </a:lnSpc>
            </a:pPr>
            <a:endParaRPr lang="en-US" sz="800" b="1">
              <a:ea typeface="+mn-ea"/>
              <a:cs typeface="+mn-cs"/>
            </a:endParaRPr>
          </a:p>
          <a:p>
            <a:pPr marL="0" indent="0">
              <a:lnSpc>
                <a:spcPct val="90000"/>
              </a:lnSpc>
              <a:buNone/>
            </a:pPr>
            <a:endParaRPr lang="en-US" sz="2000"/>
          </a:p>
          <a:p>
            <a:pPr>
              <a:lnSpc>
                <a:spcPct val="90000"/>
              </a:lnSpc>
            </a:pPr>
            <a:r>
              <a:rPr lang="en-US" sz="2000"/>
              <a:t>Each abstract action should be “easier” than the real problem</a:t>
            </a:r>
            <a:endParaRPr lang="en-US"/>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37</a:t>
            </a:fld>
            <a:endParaRPr lang="en-US" altLang="en-US"/>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1841719293"/>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a:t>Outline for today’s lecture</a:t>
            </a:r>
          </a:p>
        </p:txBody>
      </p:sp>
      <p:sp>
        <p:nvSpPr>
          <p:cNvPr id="16389" name="Rectangle 3"/>
          <p:cNvSpPr>
            <a:spLocks noGrp="1" noChangeArrowheads="1"/>
          </p:cNvSpPr>
          <p:nvPr>
            <p:ph type="body" idx="1"/>
          </p:nvPr>
        </p:nvSpPr>
        <p:spPr/>
        <p:txBody>
          <a:bodyPr/>
          <a:lstStyle/>
          <a:p>
            <a:r>
              <a:rPr lang="en-US"/>
              <a:t>Intelligent Agents</a:t>
            </a:r>
          </a:p>
          <a:p>
            <a:r>
              <a:rPr lang="en-US"/>
              <a:t>Task Environments</a:t>
            </a:r>
          </a:p>
          <a:p>
            <a:r>
              <a:rPr lang="en-US"/>
              <a:t>Formulating Search Problems</a:t>
            </a:r>
          </a:p>
          <a:p>
            <a:r>
              <a:rPr lang="en-US" i="1">
                <a:solidFill>
                  <a:srgbClr val="FF0000"/>
                </a:solidFill>
              </a:rPr>
              <a:t>Search Fundamentals (AIMA 3.3)</a:t>
            </a:r>
          </a:p>
          <a:p>
            <a:endParaRPr lang="en-US" i="1">
              <a:solidFill>
                <a:srgbClr val="FF0000"/>
              </a:solidFill>
            </a:endParaRPr>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38</a:t>
            </a:fld>
            <a:endParaRPr lang="en-US" altLang="en-US"/>
          </a:p>
        </p:txBody>
      </p:sp>
    </p:spTree>
    <p:extLst>
      <p:ext uri="{BB962C8B-B14F-4D97-AF65-F5344CB8AC3E}">
        <p14:creationId xmlns:p14="http://schemas.microsoft.com/office/powerpoint/2010/main" val="1675195736"/>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2"/>
          <p:cNvSpPr>
            <a:spLocks noGrp="1" noChangeArrowheads="1"/>
          </p:cNvSpPr>
          <p:nvPr>
            <p:ph type="title"/>
          </p:nvPr>
        </p:nvSpPr>
        <p:spPr>
          <a:xfrm>
            <a:off x="609600" y="304800"/>
            <a:ext cx="7772400" cy="1143000"/>
          </a:xfrm>
        </p:spPr>
        <p:txBody>
          <a:bodyPr/>
          <a:lstStyle/>
          <a:p>
            <a:r>
              <a:rPr lang="en-US" altLang="en-US" dirty="0" smtClean="0"/>
              <a:t>Useful </a:t>
            </a:r>
            <a:r>
              <a:rPr lang="en-US" altLang="en-US" dirty="0"/>
              <a:t>Concepts</a:t>
            </a:r>
          </a:p>
        </p:txBody>
      </p:sp>
      <p:sp>
        <p:nvSpPr>
          <p:cNvPr id="32775" name="Rectangle 3"/>
          <p:cNvSpPr>
            <a:spLocks noGrp="1" noChangeArrowheads="1"/>
          </p:cNvSpPr>
          <p:nvPr>
            <p:ph type="body" idx="1"/>
          </p:nvPr>
        </p:nvSpPr>
        <p:spPr>
          <a:xfrm>
            <a:off x="685800" y="1371600"/>
            <a:ext cx="7772400" cy="4876800"/>
          </a:xfrm>
        </p:spPr>
        <p:txBody>
          <a:bodyPr/>
          <a:lstStyle/>
          <a:p>
            <a:pPr>
              <a:lnSpc>
                <a:spcPct val="110000"/>
              </a:lnSpc>
              <a:spcAft>
                <a:spcPct val="10000"/>
              </a:spcAft>
            </a:pPr>
            <a:r>
              <a:rPr lang="en-US" altLang="en-US" i="1">
                <a:solidFill>
                  <a:schemeClr val="accent2"/>
                </a:solidFill>
              </a:rPr>
              <a:t>State space</a:t>
            </a:r>
            <a:r>
              <a:rPr lang="en-US" altLang="en-US"/>
              <a:t>: the set of all states reachable from the initial state by </a:t>
            </a:r>
            <a:r>
              <a:rPr lang="en-US" altLang="en-US" i="1"/>
              <a:t>any</a:t>
            </a:r>
            <a:r>
              <a:rPr lang="en-US" altLang="en-US"/>
              <a:t> sequence of actions</a:t>
            </a:r>
          </a:p>
          <a:p>
            <a:pPr lvl="1">
              <a:lnSpc>
                <a:spcPct val="110000"/>
              </a:lnSpc>
              <a:spcAft>
                <a:spcPct val="10000"/>
              </a:spcAft>
            </a:pPr>
            <a:r>
              <a:rPr lang="en-US" altLang="en-US" i="1">
                <a:solidFill>
                  <a:schemeClr val="accent2"/>
                </a:solidFill>
              </a:rPr>
              <a:t>When several operators can apply to each state, this gets large very quickly</a:t>
            </a:r>
          </a:p>
          <a:p>
            <a:pPr lvl="1">
              <a:lnSpc>
                <a:spcPct val="110000"/>
              </a:lnSpc>
              <a:spcAft>
                <a:spcPct val="10000"/>
              </a:spcAft>
            </a:pPr>
            <a:r>
              <a:rPr lang="en-US" altLang="en-US" i="1">
                <a:solidFill>
                  <a:schemeClr val="accent2"/>
                </a:solidFill>
              </a:rPr>
              <a:t>Might be a proper subset of the set of configurations</a:t>
            </a:r>
          </a:p>
          <a:p>
            <a:pPr>
              <a:lnSpc>
                <a:spcPct val="110000"/>
              </a:lnSpc>
              <a:spcAft>
                <a:spcPct val="10000"/>
              </a:spcAft>
            </a:pPr>
            <a:r>
              <a:rPr lang="en-US" altLang="en-US" i="1">
                <a:solidFill>
                  <a:schemeClr val="accent2"/>
                </a:solidFill>
              </a:rPr>
              <a:t>Path</a:t>
            </a:r>
            <a:r>
              <a:rPr lang="en-US" altLang="en-US"/>
              <a:t>: a sequence of actions leading from one state </a:t>
            </a:r>
            <a:r>
              <a:rPr lang="en-US" altLang="en-US" i="1" err="1"/>
              <a:t>s</a:t>
            </a:r>
            <a:r>
              <a:rPr lang="en-US" altLang="en-US" i="1" baseline="-25000" err="1"/>
              <a:t>j</a:t>
            </a:r>
            <a:r>
              <a:rPr lang="en-US" altLang="en-US"/>
              <a:t> to another state </a:t>
            </a:r>
            <a:r>
              <a:rPr lang="en-US" altLang="en-US" i="1" err="1"/>
              <a:t>s</a:t>
            </a:r>
            <a:r>
              <a:rPr lang="en-US" altLang="en-US" i="1" baseline="-25000" err="1"/>
              <a:t>k</a:t>
            </a:r>
            <a:endParaRPr lang="en-US" altLang="en-US" i="1"/>
          </a:p>
          <a:p>
            <a:pPr>
              <a:lnSpc>
                <a:spcPct val="110000"/>
              </a:lnSpc>
              <a:spcAft>
                <a:spcPct val="10000"/>
              </a:spcAft>
            </a:pPr>
            <a:r>
              <a:rPr lang="en-US" altLang="en-US" i="1">
                <a:solidFill>
                  <a:schemeClr val="accent2"/>
                </a:solidFill>
              </a:rPr>
              <a:t>Frontier:</a:t>
            </a:r>
            <a:r>
              <a:rPr lang="en-US" altLang="en-US">
                <a:solidFill>
                  <a:schemeClr val="accent2"/>
                </a:solidFill>
              </a:rPr>
              <a:t> </a:t>
            </a:r>
            <a:r>
              <a:rPr lang="en-US" altLang="en-US"/>
              <a:t>those states that are available for  </a:t>
            </a:r>
            <a:r>
              <a:rPr lang="en-US" altLang="en-US" i="1">
                <a:solidFill>
                  <a:schemeClr val="accent2"/>
                </a:solidFill>
              </a:rPr>
              <a:t>expanding</a:t>
            </a:r>
            <a:r>
              <a:rPr lang="en-US" altLang="en-US"/>
              <a:t> (for applying legal actions to)</a:t>
            </a:r>
          </a:p>
          <a:p>
            <a:pPr>
              <a:lnSpc>
                <a:spcPct val="110000"/>
              </a:lnSpc>
              <a:spcAft>
                <a:spcPct val="10000"/>
              </a:spcAft>
            </a:pPr>
            <a:r>
              <a:rPr lang="en-US" altLang="en-US" i="1">
                <a:solidFill>
                  <a:schemeClr val="accent2"/>
                </a:solidFill>
              </a:rPr>
              <a:t>Solution</a:t>
            </a:r>
            <a:r>
              <a:rPr lang="en-US" altLang="en-US"/>
              <a:t>: a path from the initial state </a:t>
            </a:r>
            <a:r>
              <a:rPr lang="en-US" altLang="en-US" i="1" err="1"/>
              <a:t>s</a:t>
            </a:r>
            <a:r>
              <a:rPr lang="en-US" altLang="en-US" i="1" baseline="-25000" err="1"/>
              <a:t>i</a:t>
            </a:r>
            <a:r>
              <a:rPr lang="en-US" altLang="en-US"/>
              <a:t> to a state </a:t>
            </a:r>
            <a:r>
              <a:rPr lang="en-US" altLang="en-US" i="1" err="1"/>
              <a:t>s</a:t>
            </a:r>
            <a:r>
              <a:rPr lang="en-US" altLang="en-US" i="1" baseline="-25000" err="1"/>
              <a:t>f</a:t>
            </a:r>
            <a:r>
              <a:rPr lang="en-US" altLang="en-US"/>
              <a:t> that satisfies the goal test</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39</a:t>
            </a:fld>
            <a:endParaRPr lang="en-US" altLang="en-US"/>
          </a:p>
        </p:txBody>
      </p:sp>
    </p:spTree>
    <p:extLst>
      <p:ext uri="{BB962C8B-B14F-4D97-AF65-F5344CB8AC3E}">
        <p14:creationId xmlns:p14="http://schemas.microsoft.com/office/powerpoint/2010/main" val="176158823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dirty="0"/>
              <a:t>Review: What is AI?</a:t>
            </a:r>
          </a:p>
        </p:txBody>
      </p:sp>
      <p:sp>
        <p:nvSpPr>
          <p:cNvPr id="985091" name="Rectangle 3"/>
          <p:cNvSpPr>
            <a:spLocks noGrp="1" noChangeArrowheads="1"/>
          </p:cNvSpPr>
          <p:nvPr>
            <p:ph idx="1"/>
          </p:nvPr>
        </p:nvSpPr>
        <p:spPr/>
        <p:txBody>
          <a:bodyPr/>
          <a:lstStyle/>
          <a:p>
            <a:pPr>
              <a:buFont typeface="Symbol" pitchFamily="18" charset="2"/>
              <a:buNone/>
            </a:pPr>
            <a:r>
              <a:rPr lang="en-US" dirty="0"/>
              <a:t>Views of AI fall into four categories:</a:t>
            </a:r>
          </a:p>
          <a:p>
            <a:endParaRPr lang="en-US" dirty="0"/>
          </a:p>
          <a:p>
            <a:pPr>
              <a:buFont typeface="Symbol" pitchFamily="18" charset="2"/>
              <a:buNone/>
            </a:pPr>
            <a:r>
              <a:rPr lang="en-US" dirty="0"/>
              <a:t>	Thinking humanly	Thinking rationally </a:t>
            </a:r>
          </a:p>
          <a:p>
            <a:pPr>
              <a:buFont typeface="Symbol" pitchFamily="18" charset="2"/>
              <a:buNone/>
            </a:pPr>
            <a:r>
              <a:rPr lang="en-US" dirty="0"/>
              <a:t>	</a:t>
            </a:r>
          </a:p>
          <a:p>
            <a:pPr>
              <a:buFont typeface="Symbol" pitchFamily="18" charset="2"/>
              <a:buNone/>
            </a:pPr>
            <a:r>
              <a:rPr lang="en-US" dirty="0"/>
              <a:t>	Acting humanly		Acting rationally </a:t>
            </a:r>
          </a:p>
          <a:p>
            <a:endParaRPr lang="en-US" dirty="0"/>
          </a:p>
          <a:p>
            <a:pPr>
              <a:buFont typeface="Symbol" pitchFamily="18" charset="2"/>
              <a:buNone/>
            </a:pPr>
            <a:endParaRPr lang="en-US" dirty="0"/>
          </a:p>
          <a:p>
            <a:pPr algn="ctr">
              <a:buFont typeface="Symbol" pitchFamily="18" charset="2"/>
              <a:buNone/>
            </a:pPr>
            <a:r>
              <a:rPr lang="en-US" i="1" dirty="0"/>
              <a:t>We will focus on "acting rationally“</a:t>
            </a:r>
          </a:p>
        </p:txBody>
      </p:sp>
      <p:sp>
        <p:nvSpPr>
          <p:cNvPr id="24578" name="Date Placeholder 3"/>
          <p:cNvSpPr>
            <a:spLocks noGrp="1"/>
          </p:cNvSpPr>
          <p:nvPr>
            <p:ph type="dt" sz="half" idx="10"/>
          </p:nvPr>
        </p:nvSpPr>
        <p:spPr>
          <a:noFill/>
        </p:spPr>
        <p:txBody>
          <a:bodyPr/>
          <a:lstStyle/>
          <a:p>
            <a:r>
              <a:rPr lang="en-US" dirty="0"/>
              <a:t>CIS 521 - Intro to AI - </a:t>
            </a:r>
            <a:r>
              <a:rPr lang="en-US" dirty="0" smtClean="0"/>
              <a:t>Summer 2019</a:t>
            </a:r>
            <a:endParaRPr lang="en-US" altLang="en-US" dirty="0"/>
          </a:p>
        </p:txBody>
      </p:sp>
      <p:sp>
        <p:nvSpPr>
          <p:cNvPr id="24579" name="Slide Number Placeholder 5"/>
          <p:cNvSpPr>
            <a:spLocks noGrp="1"/>
          </p:cNvSpPr>
          <p:nvPr>
            <p:ph type="sldNum" sz="quarter" idx="12"/>
          </p:nvPr>
        </p:nvSpPr>
        <p:spPr>
          <a:noFill/>
        </p:spPr>
        <p:txBody>
          <a:bodyPr/>
          <a:lstStyle/>
          <a:p>
            <a:fld id="{25453874-E987-4B17-A8D4-D3272E441769}" type="slidenum">
              <a:rPr lang="en-US" altLang="en-US" smtClean="0"/>
              <a:pPr/>
              <a:t>4</a:t>
            </a:fld>
            <a:r>
              <a:rPr lang="en-US" altLang="en-US" dirty="0"/>
              <a:t> </a:t>
            </a:r>
          </a:p>
        </p:txBody>
      </p:sp>
      <p:graphicFrame>
        <p:nvGraphicFramePr>
          <p:cNvPr id="985143" name="Group 55"/>
          <p:cNvGraphicFramePr>
            <a:graphicFrameLocks noGrp="1"/>
          </p:cNvGraphicFramePr>
          <p:nvPr/>
        </p:nvGraphicFramePr>
        <p:xfrm>
          <a:off x="1028700" y="2057400"/>
          <a:ext cx="7086600" cy="1827213"/>
        </p:xfrm>
        <a:graphic>
          <a:graphicData uri="http://schemas.openxmlformats.org/drawingml/2006/table">
            <a:tbl>
              <a:tblPr/>
              <a:tblGrid>
                <a:gridCol w="3314700">
                  <a:extLst>
                    <a:ext uri="{9D8B030D-6E8A-4147-A177-3AD203B41FA5}">
                      <a16:colId xmlns:a16="http://schemas.microsoft.com/office/drawing/2014/main" xmlns="" val="20000"/>
                    </a:ext>
                  </a:extLst>
                </a:gridCol>
                <a:gridCol w="3771900">
                  <a:extLst>
                    <a:ext uri="{9D8B030D-6E8A-4147-A177-3AD203B41FA5}">
                      <a16:colId xmlns:a16="http://schemas.microsoft.com/office/drawing/2014/main" xmlns="" val="20001"/>
                    </a:ext>
                  </a:extLst>
                </a:gridCol>
              </a:tblGrid>
              <a:tr h="812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1014413">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9933FF">
                            <a:gamma/>
                            <a:tint val="22353"/>
                            <a:invGamma/>
                          </a:srgbClr>
                        </a:gs>
                        <a:gs pos="100000">
                          <a:srgbClr val="9933FF">
                            <a:alpha val="50000"/>
                          </a:srgbClr>
                        </a:gs>
                      </a:gsLst>
                      <a:lin ang="18900000" scaled="1"/>
                    </a:gradFill>
                  </a:tcPr>
                </a:tc>
                <a:extLst>
                  <a:ext uri="{0D108BD9-81ED-4DB2-BD59-A6C34878D82A}">
                    <a16:rowId xmlns:a16="http://schemas.microsoft.com/office/drawing/2014/main" xmlns="" val="10001"/>
                  </a:ext>
                </a:extLst>
              </a:tr>
            </a:tbl>
          </a:graphicData>
        </a:graphic>
      </p:graphicFrame>
      <p:graphicFrame>
        <p:nvGraphicFramePr>
          <p:cNvPr id="985154" name="Group 66"/>
          <p:cNvGraphicFramePr>
            <a:graphicFrameLocks noGrp="1"/>
          </p:cNvGraphicFramePr>
          <p:nvPr/>
        </p:nvGraphicFramePr>
        <p:xfrm>
          <a:off x="1028700" y="2057400"/>
          <a:ext cx="7086600" cy="1827213"/>
        </p:xfrm>
        <a:graphic>
          <a:graphicData uri="http://schemas.openxmlformats.org/drawingml/2006/table">
            <a:tbl>
              <a:tblPr/>
              <a:tblGrid>
                <a:gridCol w="3314700">
                  <a:extLst>
                    <a:ext uri="{9D8B030D-6E8A-4147-A177-3AD203B41FA5}">
                      <a16:colId xmlns:a16="http://schemas.microsoft.com/office/drawing/2014/main" xmlns="" val="20000"/>
                    </a:ext>
                  </a:extLst>
                </a:gridCol>
                <a:gridCol w="3771900">
                  <a:extLst>
                    <a:ext uri="{9D8B030D-6E8A-4147-A177-3AD203B41FA5}">
                      <a16:colId xmlns:a16="http://schemas.microsoft.com/office/drawing/2014/main" xmlns="" val="20001"/>
                    </a:ext>
                  </a:extLst>
                </a:gridCol>
              </a:tblGrid>
              <a:tr h="812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1014413">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graphicFrame>
        <p:nvGraphicFramePr>
          <p:cNvPr id="985130" name="Group 42"/>
          <p:cNvGraphicFramePr>
            <a:graphicFrameLocks noGrp="1"/>
          </p:cNvGraphicFramePr>
          <p:nvPr/>
        </p:nvGraphicFramePr>
        <p:xfrm>
          <a:off x="6019800" y="228600"/>
          <a:ext cx="2971800" cy="609600"/>
        </p:xfrm>
        <a:graphic>
          <a:graphicData uri="http://schemas.openxmlformats.org/drawingml/2006/table">
            <a:tbl>
              <a:tblPr/>
              <a:tblGrid>
                <a:gridCol w="1447800">
                  <a:extLst>
                    <a:ext uri="{9D8B030D-6E8A-4147-A177-3AD203B41FA5}">
                      <a16:colId xmlns:a16="http://schemas.microsoft.com/office/drawing/2014/main" xmlns="" val="20000"/>
                    </a:ext>
                  </a:extLst>
                </a:gridCol>
                <a:gridCol w="1524000">
                  <a:extLst>
                    <a:ext uri="{9D8B030D-6E8A-4147-A177-3AD203B41FA5}">
                      <a16:colId xmlns:a16="http://schemas.microsoft.com/office/drawing/2014/main" xmlns="" val="20001"/>
                    </a:ext>
                  </a:extLst>
                </a:gridCol>
              </a:tblGrid>
              <a:tr h="304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Thinking humanly</a:t>
                      </a:r>
                    </a:p>
                  </a:txBody>
                  <a:tcPr marL="45720" marR="457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Thinking rationally</a:t>
                      </a:r>
                    </a:p>
                  </a:txBody>
                  <a:tcPr marL="45720" marR="457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04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Acting humanly</a:t>
                      </a:r>
                    </a:p>
                  </a:txBody>
                  <a:tcPr marL="45720" marR="457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Acting rationally</a:t>
                      </a:r>
                    </a:p>
                  </a:txBody>
                  <a:tcPr marL="45720" marR="457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474317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5091">
                                            <p:txEl>
                                              <p:pRg st="7" end="7"/>
                                            </p:txEl>
                                          </p:spTgt>
                                        </p:tgtEl>
                                        <p:attrNameLst>
                                          <p:attrName>style.visibility</p:attrName>
                                        </p:attrNameLst>
                                      </p:cBhvr>
                                      <p:to>
                                        <p:strVal val="visible"/>
                                      </p:to>
                                    </p:set>
                                    <p:animEffect transition="in" filter="fade">
                                      <p:cBhvr>
                                        <p:cTn id="7" dur="2000"/>
                                        <p:tgtEl>
                                          <p:spTgt spid="985091">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85143"/>
                                        </p:tgtEl>
                                        <p:attrNameLst>
                                          <p:attrName>style.visibility</p:attrName>
                                        </p:attrNameLst>
                                      </p:cBhvr>
                                      <p:to>
                                        <p:strVal val="visible"/>
                                      </p:to>
                                    </p:set>
                                    <p:animEffect transition="in" filter="fade">
                                      <p:cBhvr>
                                        <p:cTn id="10" dur="2000"/>
                                        <p:tgtEl>
                                          <p:spTgt spid="985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2"/>
          <p:cNvSpPr>
            <a:spLocks noGrp="1" noChangeArrowheads="1"/>
          </p:cNvSpPr>
          <p:nvPr>
            <p:ph type="title"/>
          </p:nvPr>
        </p:nvSpPr>
        <p:spPr/>
        <p:txBody>
          <a:bodyPr/>
          <a:lstStyle/>
          <a:p>
            <a:r>
              <a:rPr lang="en-US"/>
              <a:t>Basic search algorithms: </a:t>
            </a:r>
            <a:r>
              <a:rPr lang="en-US" i="1"/>
              <a:t>Tree Search</a:t>
            </a:r>
          </a:p>
        </p:txBody>
      </p:sp>
      <p:sp>
        <p:nvSpPr>
          <p:cNvPr id="33799" name="Rectangle 3"/>
          <p:cNvSpPr>
            <a:spLocks noGrp="1" noChangeArrowheads="1"/>
          </p:cNvSpPr>
          <p:nvPr>
            <p:ph type="body" idx="1"/>
          </p:nvPr>
        </p:nvSpPr>
        <p:spPr>
          <a:xfrm>
            <a:off x="685800" y="1295400"/>
            <a:ext cx="8001000" cy="4572000"/>
          </a:xfrm>
        </p:spPr>
        <p:txBody>
          <a:bodyPr/>
          <a:lstStyle/>
          <a:p>
            <a:r>
              <a:rPr lang="en-US" dirty="0"/>
              <a:t>Generalized algorithm to solve search problems </a:t>
            </a:r>
            <a:endParaRPr lang="en-US" dirty="0" smtClean="0"/>
          </a:p>
          <a:p>
            <a:r>
              <a:rPr lang="en-US" sz="2100" dirty="0" smtClean="0">
                <a:solidFill>
                  <a:schemeClr val="accent2"/>
                </a:solidFill>
              </a:rPr>
              <a:t>Enumerate </a:t>
            </a:r>
            <a:r>
              <a:rPr lang="en-US" sz="2100" dirty="0">
                <a:solidFill>
                  <a:schemeClr val="accent2"/>
                </a:solidFill>
              </a:rPr>
              <a:t>in some order all possible paths from the initial state</a:t>
            </a:r>
            <a:endParaRPr lang="en-US" sz="2100" dirty="0"/>
          </a:p>
          <a:p>
            <a:pPr lvl="1"/>
            <a:r>
              <a:rPr lang="en-US" sz="2100" dirty="0"/>
              <a:t>Here: search through </a:t>
            </a:r>
            <a:r>
              <a:rPr lang="en-US" sz="2100" i="1" dirty="0">
                <a:solidFill>
                  <a:schemeClr val="accent2"/>
                </a:solidFill>
              </a:rPr>
              <a:t>explicit tree generation</a:t>
            </a:r>
            <a:endParaRPr lang="en-US" sz="2100" i="1" dirty="0"/>
          </a:p>
          <a:p>
            <a:pPr lvl="2"/>
            <a:r>
              <a:rPr lang="en-US" dirty="0"/>
              <a:t>ROOT= initial state.</a:t>
            </a:r>
          </a:p>
          <a:p>
            <a:pPr lvl="2"/>
            <a:r>
              <a:rPr lang="en-US" dirty="0"/>
              <a:t>Nodes in search tree generated through </a:t>
            </a:r>
            <a:r>
              <a:rPr lang="en-US" i="1" dirty="0">
                <a:solidFill>
                  <a:schemeClr val="accent2"/>
                </a:solidFill>
              </a:rPr>
              <a:t>transition model</a:t>
            </a:r>
            <a:endParaRPr lang="en-US" dirty="0"/>
          </a:p>
          <a:p>
            <a:pPr lvl="2"/>
            <a:r>
              <a:rPr lang="en-US" sz="1900" dirty="0"/>
              <a:t>Tree search treats different paths to the same node as distinct</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40</a:t>
            </a:fld>
            <a:endParaRPr lang="en-US" altLang="en-US"/>
          </a:p>
        </p:txBody>
      </p:sp>
    </p:spTree>
    <p:extLst>
      <p:ext uri="{BB962C8B-B14F-4D97-AF65-F5344CB8AC3E}">
        <p14:creationId xmlns:p14="http://schemas.microsoft.com/office/powerpoint/2010/main" val="674309273"/>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36869" name="Slide Number Placeholder 6"/>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D204195E-A0EE-4367-8ED5-540B4AFA8552}" type="slidenum">
              <a:rPr lang="en-US" altLang="en-US" sz="1400"/>
              <a:pPr/>
              <a:t>41</a:t>
            </a:fld>
            <a:endParaRPr lang="en-US" altLang="en-US" sz="1400"/>
          </a:p>
        </p:txBody>
      </p:sp>
      <p:sp>
        <p:nvSpPr>
          <p:cNvPr id="36870" name="Rectangle 2"/>
          <p:cNvSpPr>
            <a:spLocks noGrp="1" noChangeArrowheads="1"/>
          </p:cNvSpPr>
          <p:nvPr>
            <p:ph type="title"/>
          </p:nvPr>
        </p:nvSpPr>
        <p:spPr>
          <a:xfrm>
            <a:off x="533401" y="609600"/>
            <a:ext cx="8291512" cy="457200"/>
          </a:xfrm>
        </p:spPr>
        <p:txBody>
          <a:bodyPr/>
          <a:lstStyle/>
          <a:p>
            <a:r>
              <a:rPr lang="en-US" dirty="0" smtClean="0"/>
              <a:t>Generalized </a:t>
            </a:r>
            <a:r>
              <a:rPr lang="en-US" dirty="0"/>
              <a:t>tree search</a:t>
            </a:r>
          </a:p>
        </p:txBody>
      </p:sp>
      <p:sp>
        <p:nvSpPr>
          <p:cNvPr id="36871" name="Rectangle 3"/>
          <p:cNvSpPr>
            <a:spLocks noGrp="1" noChangeArrowheads="1"/>
          </p:cNvSpPr>
          <p:nvPr>
            <p:ph type="body" sz="half" idx="2"/>
          </p:nvPr>
        </p:nvSpPr>
        <p:spPr>
          <a:xfrm>
            <a:off x="762000" y="3962400"/>
            <a:ext cx="8529638" cy="1925638"/>
          </a:xfrm>
        </p:spPr>
        <p:txBody>
          <a:bodyPr/>
          <a:lstStyle/>
          <a:p>
            <a:pPr>
              <a:lnSpc>
                <a:spcPct val="90000"/>
              </a:lnSpc>
              <a:buFont typeface="Symbol" pitchFamily="18" charset="2"/>
              <a:buNone/>
            </a:pPr>
            <a:r>
              <a:rPr lang="en-US" sz="1400" b="0"/>
              <a:t>function</a:t>
            </a:r>
            <a:r>
              <a:rPr lang="en-US" sz="1400"/>
              <a:t> TREE-SEARCH(</a:t>
            </a:r>
            <a:r>
              <a:rPr lang="en-US" sz="1400" i="1"/>
              <a:t>problem, strategy</a:t>
            </a:r>
            <a:r>
              <a:rPr lang="en-US" sz="1400"/>
              <a:t>) </a:t>
            </a:r>
            <a:r>
              <a:rPr lang="en-US" sz="1400" b="0"/>
              <a:t>return</a:t>
            </a:r>
            <a:r>
              <a:rPr lang="en-US" sz="1400"/>
              <a:t> a solution or failure</a:t>
            </a:r>
          </a:p>
          <a:p>
            <a:pPr>
              <a:lnSpc>
                <a:spcPct val="90000"/>
              </a:lnSpc>
              <a:buFont typeface="Symbol" pitchFamily="18" charset="2"/>
              <a:buNone/>
            </a:pPr>
            <a:r>
              <a:rPr lang="en-US" sz="1400"/>
              <a:t>	Initialize frontier  to the </a:t>
            </a:r>
            <a:r>
              <a:rPr lang="en-US" sz="1400" i="1"/>
              <a:t>initial state</a:t>
            </a:r>
            <a:r>
              <a:rPr lang="en-US" sz="1400"/>
              <a:t> of the </a:t>
            </a:r>
            <a:r>
              <a:rPr lang="en-US" sz="1400" i="1"/>
              <a:t>problem</a:t>
            </a:r>
            <a:endParaRPr lang="en-US" sz="1400"/>
          </a:p>
          <a:p>
            <a:pPr>
              <a:lnSpc>
                <a:spcPct val="90000"/>
              </a:lnSpc>
              <a:buFont typeface="Symbol" pitchFamily="18" charset="2"/>
              <a:buNone/>
            </a:pPr>
            <a:r>
              <a:rPr lang="en-US" sz="1400"/>
              <a:t>	</a:t>
            </a:r>
            <a:r>
              <a:rPr lang="en-US" sz="1400" b="0"/>
              <a:t>do</a:t>
            </a:r>
            <a:r>
              <a:rPr lang="en-US" sz="1400"/>
              <a:t> </a:t>
            </a:r>
          </a:p>
          <a:p>
            <a:pPr>
              <a:lnSpc>
                <a:spcPct val="90000"/>
              </a:lnSpc>
              <a:buFont typeface="Symbol" pitchFamily="18" charset="2"/>
              <a:buNone/>
            </a:pPr>
            <a:r>
              <a:rPr lang="en-US" sz="1400"/>
              <a:t>		</a:t>
            </a:r>
            <a:r>
              <a:rPr lang="en-US" sz="1400" b="0"/>
              <a:t>if</a:t>
            </a:r>
            <a:r>
              <a:rPr lang="en-US" sz="1400"/>
              <a:t> the frontier is empty </a:t>
            </a:r>
            <a:r>
              <a:rPr lang="en-US" sz="1400" b="0"/>
              <a:t>then</a:t>
            </a:r>
            <a:r>
              <a:rPr lang="en-US" sz="1400"/>
              <a:t> </a:t>
            </a:r>
            <a:r>
              <a:rPr lang="en-US" sz="1400" b="0"/>
              <a:t>return</a:t>
            </a:r>
            <a:r>
              <a:rPr lang="en-US" sz="1400"/>
              <a:t> </a:t>
            </a:r>
            <a:r>
              <a:rPr lang="en-US" sz="1400" i="1"/>
              <a:t>failure</a:t>
            </a:r>
            <a:endParaRPr lang="en-US" sz="1400"/>
          </a:p>
          <a:p>
            <a:pPr>
              <a:lnSpc>
                <a:spcPct val="90000"/>
              </a:lnSpc>
              <a:buFont typeface="Symbol" pitchFamily="18" charset="2"/>
              <a:buNone/>
            </a:pPr>
            <a:r>
              <a:rPr lang="en-US" sz="1400"/>
              <a:t>		</a:t>
            </a:r>
            <a:r>
              <a:rPr lang="en-US" sz="1400" i="1">
                <a:solidFill>
                  <a:srgbClr val="0070C0"/>
                </a:solidFill>
              </a:rPr>
              <a:t>choose leaf node for expansion according to strategy &amp; remove from frontier</a:t>
            </a:r>
          </a:p>
          <a:p>
            <a:pPr>
              <a:lnSpc>
                <a:spcPct val="90000"/>
              </a:lnSpc>
              <a:buFont typeface="Symbol" pitchFamily="18" charset="2"/>
              <a:buNone/>
            </a:pPr>
            <a:r>
              <a:rPr lang="en-US" sz="1400"/>
              <a:t>		</a:t>
            </a:r>
            <a:r>
              <a:rPr lang="en-US" sz="1400" b="0"/>
              <a:t>if</a:t>
            </a:r>
            <a:r>
              <a:rPr lang="en-US" sz="1400"/>
              <a:t> node contains goal state </a:t>
            </a:r>
            <a:r>
              <a:rPr lang="en-US" sz="1400" b="0"/>
              <a:t>then</a:t>
            </a:r>
            <a:r>
              <a:rPr lang="en-US" sz="1400"/>
              <a:t> </a:t>
            </a:r>
            <a:r>
              <a:rPr lang="en-US" sz="1400" b="0"/>
              <a:t>return</a:t>
            </a:r>
            <a:r>
              <a:rPr lang="en-US" sz="1400"/>
              <a:t> </a:t>
            </a:r>
            <a:r>
              <a:rPr lang="en-US" sz="1400" i="1"/>
              <a:t>solution</a:t>
            </a:r>
            <a:endParaRPr lang="en-US" sz="1400"/>
          </a:p>
          <a:p>
            <a:pPr>
              <a:lnSpc>
                <a:spcPct val="90000"/>
              </a:lnSpc>
              <a:buFont typeface="Symbol" pitchFamily="18" charset="2"/>
              <a:buNone/>
            </a:pPr>
            <a:r>
              <a:rPr lang="en-US" sz="1400"/>
              <a:t>		</a:t>
            </a:r>
            <a:r>
              <a:rPr lang="en-US" sz="1400" b="0"/>
              <a:t>else</a:t>
            </a:r>
            <a:r>
              <a:rPr lang="en-US" sz="1400"/>
              <a:t> expand the node and add resulting nodes to the frontier</a:t>
            </a:r>
          </a:p>
        </p:txBody>
      </p:sp>
      <p:pic>
        <p:nvPicPr>
          <p:cNvPr id="36872" name="Picture 4"/>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a:xfrm>
            <a:off x="990600" y="1242417"/>
            <a:ext cx="6787184" cy="2359621"/>
          </a:xfrm>
        </p:spPr>
      </p:pic>
      <p:sp>
        <p:nvSpPr>
          <p:cNvPr id="28679" name="Text Box 5"/>
          <p:cNvSpPr txBox="1">
            <a:spLocks noChangeArrowheads="1"/>
          </p:cNvSpPr>
          <p:nvPr/>
        </p:nvSpPr>
        <p:spPr bwMode="auto">
          <a:xfrm>
            <a:off x="6610350" y="4205288"/>
            <a:ext cx="2214563" cy="614362"/>
          </a:xfrm>
          <a:prstGeom prst="rect">
            <a:avLst/>
          </a:prstGeom>
          <a:solidFill>
            <a:srgbClr val="0070C0"/>
          </a:solidFill>
          <a:ln w="9525">
            <a:noFill/>
            <a:miter lim="800000"/>
            <a:headEnd/>
            <a:tailEnd/>
          </a:ln>
          <a:effectLst>
            <a:outerShdw blurRad="228600" dist="88900" dir="7860000" algn="t" rotWithShape="0">
              <a:prstClr val="black">
                <a:alpha val="40000"/>
              </a:prstClr>
            </a:outerShdw>
          </a:effectLst>
        </p:spPr>
        <p:txBody>
          <a:bodyPr>
            <a:spAutoFit/>
          </a:bodyPr>
          <a:lstStyle/>
          <a:p>
            <a:pPr>
              <a:defRPr/>
            </a:pPr>
            <a:r>
              <a:rPr lang="en-US" sz="1600" b="1" dirty="0">
                <a:solidFill>
                  <a:schemeClr val="bg1"/>
                </a:solidFill>
                <a:latin typeface="Arial" charset="0"/>
              </a:rPr>
              <a:t>Determines search </a:t>
            </a:r>
            <a:r>
              <a:rPr lang="en-US" sz="1600" b="1" i="1" dirty="0">
                <a:solidFill>
                  <a:schemeClr val="bg1"/>
                </a:solidFill>
                <a:latin typeface="Arial" charset="0"/>
              </a:rPr>
              <a:t>process</a:t>
            </a:r>
            <a:r>
              <a:rPr lang="en-US" sz="1800" b="1" i="1" dirty="0">
                <a:solidFill>
                  <a:schemeClr val="bg1"/>
                </a:solidFill>
                <a:latin typeface="Times" charset="0"/>
              </a:rPr>
              <a:t>!!</a:t>
            </a:r>
          </a:p>
        </p:txBody>
      </p:sp>
      <p:sp>
        <p:nvSpPr>
          <p:cNvPr id="36874" name="Oval 6"/>
          <p:cNvSpPr>
            <a:spLocks noChangeArrowheads="1"/>
          </p:cNvSpPr>
          <p:nvPr/>
        </p:nvSpPr>
        <p:spPr bwMode="auto">
          <a:xfrm>
            <a:off x="5562600" y="4800600"/>
            <a:ext cx="728663" cy="381000"/>
          </a:xfrm>
          <a:prstGeom prst="ellipse">
            <a:avLst/>
          </a:prstGeom>
          <a:solidFill>
            <a:srgbClr val="FF0000">
              <a:alpha val="12941"/>
            </a:srgbClr>
          </a:solidFill>
          <a:ln w="9525">
            <a:solidFill>
              <a:srgbClr val="FF0000"/>
            </a:solidFill>
            <a:miter lim="800000"/>
            <a:headEnd/>
            <a:tailEnd/>
          </a:ln>
        </p:spPr>
        <p:txBody>
          <a:bodyPr wrap="none" anchor="ctr"/>
          <a:lstStyle/>
          <a:p>
            <a:endParaRPr lang="en-US"/>
          </a:p>
        </p:txBody>
      </p:sp>
      <p:sp>
        <p:nvSpPr>
          <p:cNvPr id="2" name="Rectangle 1"/>
          <p:cNvSpPr/>
          <p:nvPr/>
        </p:nvSpPr>
        <p:spPr bwMode="auto">
          <a:xfrm>
            <a:off x="990600" y="1371600"/>
            <a:ext cx="1905000" cy="457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3" name="Slide Number Placeholder 2"/>
          <p:cNvSpPr>
            <a:spLocks noGrp="1"/>
          </p:cNvSpPr>
          <p:nvPr>
            <p:ph type="sldNum" sz="quarter" idx="12"/>
          </p:nvPr>
        </p:nvSpPr>
        <p:spPr/>
        <p:txBody>
          <a:bodyPr/>
          <a:lstStyle/>
          <a:p>
            <a:pPr>
              <a:defRPr/>
            </a:pPr>
            <a:fld id="{B7485354-8E09-4337-A48E-EC7E77BE6E58}" type="slidenum">
              <a:rPr lang="en-US" altLang="en-US" smtClean="0"/>
              <a:pPr>
                <a:defRPr/>
              </a:pPr>
              <a:t>41</a:t>
            </a:fld>
            <a:endParaRPr lang="en-US" altLang="en-US"/>
          </a:p>
        </p:txBody>
      </p:sp>
      <p:grpSp>
        <p:nvGrpSpPr>
          <p:cNvPr id="6" name="Group 5"/>
          <p:cNvGrpSpPr/>
          <p:nvPr/>
        </p:nvGrpSpPr>
        <p:grpSpPr>
          <a:xfrm>
            <a:off x="0" y="1353589"/>
            <a:ext cx="9144000" cy="2227811"/>
            <a:chOff x="-7257" y="1285960"/>
            <a:chExt cx="9144000" cy="2227811"/>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 y="1285960"/>
              <a:ext cx="9144000" cy="2227811"/>
            </a:xfrm>
            <a:prstGeom prst="rect">
              <a:avLst/>
            </a:prstGeom>
          </p:spPr>
        </p:pic>
        <p:sp>
          <p:nvSpPr>
            <p:cNvPr id="5" name="Rectangle 4"/>
            <p:cNvSpPr/>
            <p:nvPr/>
          </p:nvSpPr>
          <p:spPr bwMode="auto">
            <a:xfrm>
              <a:off x="76200" y="1285960"/>
              <a:ext cx="2971800" cy="5428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charset="0"/>
              </a:endParaRPr>
            </a:p>
          </p:txBody>
        </p:sp>
      </p:grpSp>
    </p:spTree>
    <p:extLst>
      <p:ext uri="{BB962C8B-B14F-4D97-AF65-F5344CB8AC3E}">
        <p14:creationId xmlns:p14="http://schemas.microsoft.com/office/powerpoint/2010/main" val="63317792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2"/>
          <p:cNvSpPr>
            <a:spLocks noGrp="1" noChangeArrowheads="1"/>
          </p:cNvSpPr>
          <p:nvPr>
            <p:ph type="title"/>
          </p:nvPr>
        </p:nvSpPr>
        <p:spPr/>
        <p:txBody>
          <a:bodyPr/>
          <a:lstStyle/>
          <a:p>
            <a:r>
              <a:rPr lang="en-US"/>
              <a:t>8-Puzzle: States and Nodes</a:t>
            </a:r>
          </a:p>
        </p:txBody>
      </p:sp>
      <p:sp>
        <p:nvSpPr>
          <p:cNvPr id="37895" name="Rectangle 3"/>
          <p:cNvSpPr>
            <a:spLocks noGrp="1" noChangeArrowheads="1"/>
          </p:cNvSpPr>
          <p:nvPr>
            <p:ph type="body" idx="1"/>
          </p:nvPr>
        </p:nvSpPr>
        <p:spPr>
          <a:xfrm>
            <a:off x="152400" y="1219200"/>
            <a:ext cx="8915400" cy="5029200"/>
          </a:xfrm>
        </p:spPr>
        <p:txBody>
          <a:bodyPr/>
          <a:lstStyle/>
          <a:p>
            <a:pPr>
              <a:lnSpc>
                <a:spcPct val="80000"/>
              </a:lnSpc>
              <a:spcBef>
                <a:spcPct val="0"/>
              </a:spcBef>
              <a:spcAft>
                <a:spcPct val="20000"/>
              </a:spcAft>
              <a:tabLst>
                <a:tab pos="5943600" algn="l"/>
              </a:tabLst>
            </a:pPr>
            <a:r>
              <a:rPr lang="en-US" sz="2000"/>
              <a:t>A </a:t>
            </a:r>
            <a:r>
              <a:rPr lang="en-US" sz="2000" i="1">
                <a:solidFill>
                  <a:schemeClr val="accent2"/>
                </a:solidFill>
              </a:rPr>
              <a:t>state </a:t>
            </a:r>
            <a:r>
              <a:rPr lang="en-US" sz="2000"/>
              <a:t>is a (representation of a) </a:t>
            </a:r>
            <a:r>
              <a:rPr lang="en-US" sz="2000" i="1">
                <a:solidFill>
                  <a:schemeClr val="accent2"/>
                </a:solidFill>
              </a:rPr>
              <a:t>physical configuration</a:t>
            </a:r>
            <a:endParaRPr lang="en-US" sz="2000"/>
          </a:p>
          <a:p>
            <a:pPr>
              <a:lnSpc>
                <a:spcPct val="80000"/>
              </a:lnSpc>
              <a:spcBef>
                <a:spcPct val="0"/>
              </a:spcBef>
              <a:spcAft>
                <a:spcPct val="20000"/>
              </a:spcAft>
              <a:tabLst>
                <a:tab pos="5943600" algn="l"/>
              </a:tabLst>
            </a:pPr>
            <a:r>
              <a:rPr lang="en-US" sz="2000"/>
              <a:t>A </a:t>
            </a:r>
            <a:r>
              <a:rPr lang="en-US" sz="2000" i="1">
                <a:solidFill>
                  <a:schemeClr val="accent2"/>
                </a:solidFill>
              </a:rPr>
              <a:t>node </a:t>
            </a:r>
            <a:r>
              <a:rPr lang="en-US" sz="2000"/>
              <a:t>is a data structure constituting </a:t>
            </a:r>
            <a:r>
              <a:rPr lang="en-US" sz="2000" i="1">
                <a:solidFill>
                  <a:schemeClr val="accent2"/>
                </a:solidFill>
              </a:rPr>
              <a:t>part of a search tree</a:t>
            </a:r>
            <a:r>
              <a:rPr lang="en-US" sz="2000"/>
              <a:t> </a:t>
            </a:r>
          </a:p>
          <a:p>
            <a:pPr lvl="1">
              <a:lnSpc>
                <a:spcPct val="80000"/>
              </a:lnSpc>
              <a:spcBef>
                <a:spcPct val="0"/>
              </a:spcBef>
              <a:spcAft>
                <a:spcPct val="20000"/>
              </a:spcAft>
              <a:tabLst>
                <a:tab pos="5943600" algn="l"/>
              </a:tabLst>
            </a:pPr>
            <a:r>
              <a:rPr lang="en-US" sz="1800"/>
              <a:t>Also includes </a:t>
            </a:r>
            <a:r>
              <a:rPr lang="en-US" sz="1800" i="1"/>
              <a:t>parent, children, depth</a:t>
            </a:r>
            <a:r>
              <a:rPr lang="en-US" sz="1800"/>
              <a:t>,  </a:t>
            </a:r>
            <a:r>
              <a:rPr lang="en-US" sz="1800" i="1"/>
              <a:t>path cost g(x)</a:t>
            </a:r>
          </a:p>
          <a:p>
            <a:pPr lvl="1">
              <a:lnSpc>
                <a:spcPct val="80000"/>
              </a:lnSpc>
              <a:spcBef>
                <a:spcPct val="0"/>
              </a:spcBef>
              <a:spcAft>
                <a:spcPct val="20000"/>
              </a:spcAft>
              <a:tabLst>
                <a:tab pos="5943600" algn="l"/>
              </a:tabLst>
            </a:pPr>
            <a:r>
              <a:rPr lang="en-US" sz="2100"/>
              <a:t>Here </a:t>
            </a:r>
            <a:r>
              <a:rPr lang="en-US" sz="2100" i="1"/>
              <a:t>node= &lt;state, parent-node, children, action, path-cost, depth&gt;</a:t>
            </a:r>
            <a:endParaRPr lang="en-US" sz="1800" i="1"/>
          </a:p>
          <a:p>
            <a:pPr>
              <a:lnSpc>
                <a:spcPct val="80000"/>
              </a:lnSpc>
              <a:spcBef>
                <a:spcPct val="0"/>
              </a:spcBef>
              <a:spcAft>
                <a:spcPct val="20000"/>
              </a:spcAft>
              <a:tabLst>
                <a:tab pos="5943600" algn="l"/>
              </a:tabLst>
            </a:pPr>
            <a:r>
              <a:rPr lang="en-US" sz="2000"/>
              <a:t> States do not have parents, children, depth or path cost!</a:t>
            </a:r>
          </a:p>
          <a:p>
            <a:pPr>
              <a:lnSpc>
                <a:spcPct val="80000"/>
              </a:lnSpc>
              <a:spcBef>
                <a:spcPct val="0"/>
              </a:spcBef>
              <a:spcAft>
                <a:spcPct val="20000"/>
              </a:spcAft>
              <a:tabLst>
                <a:tab pos="5943600" algn="l"/>
              </a:tabLst>
            </a:pPr>
            <a:endParaRPr lang="en-US" sz="2000"/>
          </a:p>
          <a:p>
            <a:pPr>
              <a:lnSpc>
                <a:spcPct val="80000"/>
              </a:lnSpc>
              <a:buFont typeface="Symbol" pitchFamily="18" charset="2"/>
              <a:buNone/>
              <a:tabLst>
                <a:tab pos="5943600" algn="l"/>
              </a:tabLst>
            </a:pPr>
            <a:r>
              <a:rPr lang="en-US" sz="1800"/>
              <a:t>      </a:t>
            </a:r>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r>
              <a:rPr lang="en-US" sz="1800"/>
              <a:t>The EXPAND function </a:t>
            </a:r>
          </a:p>
          <a:p>
            <a:pPr lvl="1">
              <a:lnSpc>
                <a:spcPct val="80000"/>
              </a:lnSpc>
              <a:tabLst>
                <a:tab pos="5943600" algn="l"/>
              </a:tabLst>
            </a:pPr>
            <a:r>
              <a:rPr lang="en-US" sz="1800"/>
              <a:t>uses the Actions and Transition Model to create the corresponding states</a:t>
            </a:r>
          </a:p>
          <a:p>
            <a:pPr lvl="2">
              <a:lnSpc>
                <a:spcPct val="80000"/>
              </a:lnSpc>
              <a:tabLst>
                <a:tab pos="5943600" algn="l"/>
              </a:tabLst>
            </a:pPr>
            <a:r>
              <a:rPr lang="en-US"/>
              <a:t>creates new nodes, </a:t>
            </a:r>
          </a:p>
          <a:p>
            <a:pPr lvl="2">
              <a:lnSpc>
                <a:spcPct val="80000"/>
              </a:lnSpc>
              <a:tabLst>
                <a:tab pos="5943600" algn="l"/>
              </a:tabLst>
            </a:pPr>
            <a:r>
              <a:rPr lang="en-US"/>
              <a:t>fills in the various fields </a:t>
            </a:r>
          </a:p>
        </p:txBody>
      </p:sp>
      <p:sp>
        <p:nvSpPr>
          <p:cNvPr id="37896" name="Oval 5"/>
          <p:cNvSpPr>
            <a:spLocks noChangeArrowheads="1"/>
          </p:cNvSpPr>
          <p:nvPr/>
        </p:nvSpPr>
        <p:spPr bwMode="auto">
          <a:xfrm>
            <a:off x="5064125" y="3865563"/>
            <a:ext cx="415925" cy="280987"/>
          </a:xfrm>
          <a:prstGeom prst="ellipse">
            <a:avLst/>
          </a:prstGeom>
          <a:solidFill>
            <a:srgbClr val="FF9900"/>
          </a:solidFill>
          <a:ln w="9525">
            <a:solidFill>
              <a:srgbClr val="FFFFFF"/>
            </a:solidFill>
            <a:round/>
            <a:headEnd/>
            <a:tailEnd/>
          </a:ln>
        </p:spPr>
        <p:txBody>
          <a:bodyPr wrap="none" anchor="ctr"/>
          <a:lstStyle/>
          <a:p>
            <a:endParaRPr lang="en-US"/>
          </a:p>
        </p:txBody>
      </p:sp>
      <p:sp>
        <p:nvSpPr>
          <p:cNvPr id="37897" name="Line 6"/>
          <p:cNvSpPr>
            <a:spLocks noChangeShapeType="1"/>
          </p:cNvSpPr>
          <p:nvPr/>
        </p:nvSpPr>
        <p:spPr bwMode="auto">
          <a:xfrm>
            <a:off x="5210175" y="3586163"/>
            <a:ext cx="0" cy="2333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8" name="Line 7"/>
          <p:cNvSpPr>
            <a:spLocks noChangeShapeType="1"/>
          </p:cNvSpPr>
          <p:nvPr/>
        </p:nvSpPr>
        <p:spPr bwMode="auto">
          <a:xfrm flipH="1">
            <a:off x="5032375" y="4164013"/>
            <a:ext cx="239713" cy="3095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9" name="Line 8"/>
          <p:cNvSpPr>
            <a:spLocks noChangeShapeType="1"/>
          </p:cNvSpPr>
          <p:nvPr/>
        </p:nvSpPr>
        <p:spPr bwMode="auto">
          <a:xfrm>
            <a:off x="5272088" y="4164013"/>
            <a:ext cx="176212" cy="2984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00" name="Line 9"/>
          <p:cNvSpPr>
            <a:spLocks noChangeShapeType="1"/>
          </p:cNvSpPr>
          <p:nvPr/>
        </p:nvSpPr>
        <p:spPr bwMode="auto">
          <a:xfrm flipH="1" flipV="1">
            <a:off x="3505200" y="3962400"/>
            <a:ext cx="1524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01" name="Text Box 10"/>
          <p:cNvSpPr txBox="1">
            <a:spLocks noChangeArrowheads="1"/>
          </p:cNvSpPr>
          <p:nvPr/>
        </p:nvSpPr>
        <p:spPr bwMode="auto">
          <a:xfrm>
            <a:off x="4791075" y="3095625"/>
            <a:ext cx="960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parent</a:t>
            </a:r>
          </a:p>
        </p:txBody>
      </p:sp>
      <p:sp>
        <p:nvSpPr>
          <p:cNvPr id="37902" name="Text Box 11"/>
          <p:cNvSpPr txBox="1">
            <a:spLocks noChangeArrowheads="1"/>
          </p:cNvSpPr>
          <p:nvPr/>
        </p:nvSpPr>
        <p:spPr bwMode="auto">
          <a:xfrm>
            <a:off x="5684838" y="3478213"/>
            <a:ext cx="15319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Action= Up</a:t>
            </a:r>
          </a:p>
          <a:p>
            <a:pPr eaLnBrk="1" hangingPunct="1"/>
            <a:r>
              <a:rPr lang="en-US" sz="2000" b="1">
                <a:solidFill>
                  <a:srgbClr val="000000"/>
                </a:solidFill>
                <a:latin typeface="Arial" charset="0"/>
              </a:rPr>
              <a:t>Cost = 6 </a:t>
            </a:r>
          </a:p>
          <a:p>
            <a:pPr eaLnBrk="1" hangingPunct="1"/>
            <a:r>
              <a:rPr lang="en-US" sz="2000" b="1">
                <a:solidFill>
                  <a:srgbClr val="000000"/>
                </a:solidFill>
                <a:latin typeface="Arial" charset="0"/>
              </a:rPr>
              <a:t>Depth = 6</a:t>
            </a:r>
          </a:p>
        </p:txBody>
      </p:sp>
      <p:sp>
        <p:nvSpPr>
          <p:cNvPr id="37903" name="Text Box 12"/>
          <p:cNvSpPr txBox="1">
            <a:spLocks noChangeArrowheads="1"/>
          </p:cNvSpPr>
          <p:nvPr/>
        </p:nvSpPr>
        <p:spPr bwMode="auto">
          <a:xfrm>
            <a:off x="4791075" y="4672013"/>
            <a:ext cx="1171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children</a:t>
            </a:r>
          </a:p>
        </p:txBody>
      </p:sp>
      <p:sp>
        <p:nvSpPr>
          <p:cNvPr id="37904" name="Text Box 13"/>
          <p:cNvSpPr txBox="1">
            <a:spLocks noChangeArrowheads="1"/>
          </p:cNvSpPr>
          <p:nvPr/>
        </p:nvSpPr>
        <p:spPr bwMode="auto">
          <a:xfrm>
            <a:off x="4038600" y="4114800"/>
            <a:ext cx="776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state</a:t>
            </a:r>
          </a:p>
        </p:txBody>
      </p:sp>
      <p:sp>
        <p:nvSpPr>
          <p:cNvPr id="37905" name="Text Box 14"/>
          <p:cNvSpPr txBox="1">
            <a:spLocks noChangeArrowheads="1"/>
          </p:cNvSpPr>
          <p:nvPr/>
        </p:nvSpPr>
        <p:spPr bwMode="auto">
          <a:xfrm>
            <a:off x="4800600" y="2576513"/>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2800" b="1"/>
              <a:t>Node</a:t>
            </a:r>
          </a:p>
        </p:txBody>
      </p:sp>
      <p:sp>
        <p:nvSpPr>
          <p:cNvPr id="37906" name="Text Box 15"/>
          <p:cNvSpPr txBox="1">
            <a:spLocks noChangeArrowheads="1"/>
          </p:cNvSpPr>
          <p:nvPr/>
        </p:nvSpPr>
        <p:spPr bwMode="auto">
          <a:xfrm>
            <a:off x="2514600" y="2743200"/>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2800" b="1"/>
              <a:t>State</a:t>
            </a:r>
          </a:p>
        </p:txBody>
      </p:sp>
      <p:graphicFrame>
        <p:nvGraphicFramePr>
          <p:cNvPr id="1203216" name="Group 16"/>
          <p:cNvGraphicFramePr>
            <a:graphicFrameLocks noGrp="1"/>
          </p:cNvGraphicFramePr>
          <p:nvPr>
            <p:extLst/>
          </p:nvPr>
        </p:nvGraphicFramePr>
        <p:xfrm>
          <a:off x="2667000" y="3616325"/>
          <a:ext cx="838200" cy="895974"/>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42</a:t>
            </a:fld>
            <a:endParaRPr lang="en-US" altLang="en-US"/>
          </a:p>
        </p:txBody>
      </p:sp>
    </p:spTree>
    <p:extLst>
      <p:ext uri="{BB962C8B-B14F-4D97-AF65-F5344CB8AC3E}">
        <p14:creationId xmlns:p14="http://schemas.microsoft.com/office/powerpoint/2010/main" val="40061695"/>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38918" name="Text Box 2"/>
          <p:cNvSpPr txBox="1">
            <a:spLocks noChangeArrowheads="1"/>
          </p:cNvSpPr>
          <p:nvPr/>
        </p:nvSpPr>
        <p:spPr bwMode="auto">
          <a:xfrm>
            <a:off x="685800" y="228600"/>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800" b="1">
                <a:latin typeface="Arial" charset="0"/>
              </a:rPr>
              <a:t>8-Puzzle </a:t>
            </a:r>
            <a:r>
              <a:rPr lang="en-US" sz="2800" b="1" i="1">
                <a:solidFill>
                  <a:schemeClr val="accent2"/>
                </a:solidFill>
                <a:latin typeface="Arial" charset="0"/>
              </a:rPr>
              <a:t>Search Tree </a:t>
            </a:r>
          </a:p>
        </p:txBody>
      </p:sp>
      <p:graphicFrame>
        <p:nvGraphicFramePr>
          <p:cNvPr id="1205251" name="Group 3"/>
          <p:cNvGraphicFramePr>
            <a:graphicFrameLocks noGrp="1"/>
          </p:cNvGraphicFramePr>
          <p:nvPr>
            <p:extLst/>
          </p:nvPr>
        </p:nvGraphicFramePr>
        <p:xfrm>
          <a:off x="4152900" y="1371600"/>
          <a:ext cx="838200" cy="895974"/>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graphicFrame>
        <p:nvGraphicFramePr>
          <p:cNvPr id="1205269" name="Group 21"/>
          <p:cNvGraphicFramePr>
            <a:graphicFrameLocks noGrp="1"/>
          </p:cNvGraphicFramePr>
          <p:nvPr>
            <p:extLst/>
          </p:nvPr>
        </p:nvGraphicFramePr>
        <p:xfrm>
          <a:off x="4152900" y="2914650"/>
          <a:ext cx="838200" cy="895974"/>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graphicFrame>
        <p:nvGraphicFramePr>
          <p:cNvPr id="1205287" name="Group 39"/>
          <p:cNvGraphicFramePr>
            <a:graphicFrameLocks noGrp="1"/>
          </p:cNvGraphicFramePr>
          <p:nvPr>
            <p:extLst/>
          </p:nvPr>
        </p:nvGraphicFramePr>
        <p:xfrm>
          <a:off x="1447800" y="2895600"/>
          <a:ext cx="838200" cy="895974"/>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graphicFrame>
        <p:nvGraphicFramePr>
          <p:cNvPr id="1205305" name="Group 57"/>
          <p:cNvGraphicFramePr>
            <a:graphicFrameLocks noGrp="1"/>
          </p:cNvGraphicFramePr>
          <p:nvPr>
            <p:extLst/>
          </p:nvPr>
        </p:nvGraphicFramePr>
        <p:xfrm>
          <a:off x="6858000" y="2914650"/>
          <a:ext cx="838200" cy="895974"/>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cxnSp>
        <p:nvCxnSpPr>
          <p:cNvPr id="38991" name="AutoShape 75"/>
          <p:cNvCxnSpPr>
            <a:cxnSpLocks noChangeShapeType="1"/>
          </p:cNvCxnSpPr>
          <p:nvPr/>
        </p:nvCxnSpPr>
        <p:spPr bwMode="auto">
          <a:xfrm>
            <a:off x="4572000" y="2286000"/>
            <a:ext cx="2705100" cy="6286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2" name="AutoShape 76"/>
          <p:cNvCxnSpPr>
            <a:cxnSpLocks noChangeShapeType="1"/>
          </p:cNvCxnSpPr>
          <p:nvPr/>
        </p:nvCxnSpPr>
        <p:spPr bwMode="auto">
          <a:xfrm flipH="1">
            <a:off x="1866900" y="2266950"/>
            <a:ext cx="2705100" cy="6286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3" name="AutoShape 77"/>
          <p:cNvCxnSpPr>
            <a:cxnSpLocks noChangeShapeType="1"/>
          </p:cNvCxnSpPr>
          <p:nvPr/>
        </p:nvCxnSpPr>
        <p:spPr bwMode="auto">
          <a:xfrm>
            <a:off x="4572000" y="2266950"/>
            <a:ext cx="0" cy="6477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4" name="AutoShape 78"/>
          <p:cNvCxnSpPr>
            <a:cxnSpLocks noChangeShapeType="1"/>
          </p:cNvCxnSpPr>
          <p:nvPr/>
        </p:nvCxnSpPr>
        <p:spPr bwMode="auto">
          <a:xfrm>
            <a:off x="1866900" y="3790950"/>
            <a:ext cx="685800" cy="8763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5" name="AutoShape 79"/>
          <p:cNvCxnSpPr>
            <a:cxnSpLocks noChangeShapeType="1"/>
          </p:cNvCxnSpPr>
          <p:nvPr/>
        </p:nvCxnSpPr>
        <p:spPr bwMode="auto">
          <a:xfrm flipH="1">
            <a:off x="1104900" y="3790950"/>
            <a:ext cx="762000" cy="8763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6" name="AutoShape 80"/>
          <p:cNvCxnSpPr>
            <a:cxnSpLocks noChangeShapeType="1"/>
          </p:cNvCxnSpPr>
          <p:nvPr/>
        </p:nvCxnSpPr>
        <p:spPr bwMode="auto">
          <a:xfrm flipH="1">
            <a:off x="3848100" y="3810000"/>
            <a:ext cx="7239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7" name="AutoShape 81"/>
          <p:cNvCxnSpPr>
            <a:cxnSpLocks noChangeShapeType="1"/>
          </p:cNvCxnSpPr>
          <p:nvPr/>
        </p:nvCxnSpPr>
        <p:spPr bwMode="auto">
          <a:xfrm>
            <a:off x="4572000" y="3810000"/>
            <a:ext cx="6477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8" name="AutoShape 82"/>
          <p:cNvCxnSpPr>
            <a:cxnSpLocks noChangeShapeType="1"/>
          </p:cNvCxnSpPr>
          <p:nvPr/>
        </p:nvCxnSpPr>
        <p:spPr bwMode="auto">
          <a:xfrm>
            <a:off x="7277100" y="3810000"/>
            <a:ext cx="7620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9" name="AutoShape 83"/>
          <p:cNvCxnSpPr>
            <a:cxnSpLocks noChangeShapeType="1"/>
          </p:cNvCxnSpPr>
          <p:nvPr/>
        </p:nvCxnSpPr>
        <p:spPr bwMode="auto">
          <a:xfrm flipH="1">
            <a:off x="6591300" y="3810000"/>
            <a:ext cx="6858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aphicFrame>
        <p:nvGraphicFramePr>
          <p:cNvPr id="1205332" name="Group 84"/>
          <p:cNvGraphicFramePr>
            <a:graphicFrameLocks noGrp="1"/>
          </p:cNvGraphicFramePr>
          <p:nvPr>
            <p:extLst/>
          </p:nvPr>
        </p:nvGraphicFramePr>
        <p:xfrm>
          <a:off x="4800600" y="4667250"/>
          <a:ext cx="838200" cy="895974"/>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graphicFrame>
        <p:nvGraphicFramePr>
          <p:cNvPr id="1205350" name="Group 102"/>
          <p:cNvGraphicFramePr>
            <a:graphicFrameLocks noGrp="1"/>
          </p:cNvGraphicFramePr>
          <p:nvPr>
            <p:extLst/>
          </p:nvPr>
        </p:nvGraphicFramePr>
        <p:xfrm>
          <a:off x="3429000" y="4667250"/>
          <a:ext cx="838200" cy="895974"/>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7</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graphicFrame>
        <p:nvGraphicFramePr>
          <p:cNvPr id="1205368" name="Group 120"/>
          <p:cNvGraphicFramePr>
            <a:graphicFrameLocks noGrp="1"/>
          </p:cNvGraphicFramePr>
          <p:nvPr>
            <p:extLst/>
          </p:nvPr>
        </p:nvGraphicFramePr>
        <p:xfrm>
          <a:off x="2133600" y="4667250"/>
          <a:ext cx="838200" cy="895974"/>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graphicFrame>
        <p:nvGraphicFramePr>
          <p:cNvPr id="1205386" name="Group 138"/>
          <p:cNvGraphicFramePr>
            <a:graphicFrameLocks noGrp="1"/>
          </p:cNvGraphicFramePr>
          <p:nvPr>
            <p:extLst/>
          </p:nvPr>
        </p:nvGraphicFramePr>
        <p:xfrm>
          <a:off x="685800" y="4667250"/>
          <a:ext cx="838200" cy="895974"/>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graphicFrame>
        <p:nvGraphicFramePr>
          <p:cNvPr id="1205404" name="Group 156"/>
          <p:cNvGraphicFramePr>
            <a:graphicFrameLocks noGrp="1"/>
          </p:cNvGraphicFramePr>
          <p:nvPr>
            <p:extLst/>
          </p:nvPr>
        </p:nvGraphicFramePr>
        <p:xfrm>
          <a:off x="7620000" y="4667250"/>
          <a:ext cx="838200" cy="895974"/>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graphicFrame>
        <p:nvGraphicFramePr>
          <p:cNvPr id="1205422" name="Group 174"/>
          <p:cNvGraphicFramePr>
            <a:graphicFrameLocks noGrp="1"/>
          </p:cNvGraphicFramePr>
          <p:nvPr>
            <p:extLst/>
          </p:nvPr>
        </p:nvGraphicFramePr>
        <p:xfrm>
          <a:off x="6172200" y="4667250"/>
          <a:ext cx="838200" cy="895974"/>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cxnSp>
        <p:nvCxnSpPr>
          <p:cNvPr id="39132" name="AutoShape 195"/>
          <p:cNvCxnSpPr>
            <a:cxnSpLocks noChangeShapeType="1"/>
          </p:cNvCxnSpPr>
          <p:nvPr/>
        </p:nvCxnSpPr>
        <p:spPr bwMode="auto">
          <a:xfrm>
            <a:off x="3848100" y="556260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9" name="AutoShape 199"/>
          <p:cNvCxnSpPr>
            <a:cxnSpLocks noChangeShapeType="1"/>
          </p:cNvCxnSpPr>
          <p:nvPr/>
        </p:nvCxnSpPr>
        <p:spPr bwMode="auto">
          <a:xfrm>
            <a:off x="65913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6" name="AutoShape 203"/>
          <p:cNvCxnSpPr>
            <a:cxnSpLocks noChangeShapeType="1"/>
          </p:cNvCxnSpPr>
          <p:nvPr/>
        </p:nvCxnSpPr>
        <p:spPr bwMode="auto">
          <a:xfrm>
            <a:off x="52197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3" name="AutoShape 207"/>
          <p:cNvCxnSpPr>
            <a:cxnSpLocks noChangeShapeType="1"/>
          </p:cNvCxnSpPr>
          <p:nvPr/>
        </p:nvCxnSpPr>
        <p:spPr bwMode="auto">
          <a:xfrm>
            <a:off x="80391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0" name="AutoShape 211"/>
          <p:cNvCxnSpPr>
            <a:cxnSpLocks noChangeShapeType="1"/>
          </p:cNvCxnSpPr>
          <p:nvPr/>
        </p:nvCxnSpPr>
        <p:spPr bwMode="auto">
          <a:xfrm>
            <a:off x="25527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17" name="AutoShape 215"/>
          <p:cNvCxnSpPr>
            <a:cxnSpLocks noChangeShapeType="1"/>
          </p:cNvCxnSpPr>
          <p:nvPr/>
        </p:nvCxnSpPr>
        <p:spPr bwMode="auto">
          <a:xfrm>
            <a:off x="1104900" y="5562600"/>
            <a:ext cx="38100" cy="819573"/>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9115" name="Text Box 217"/>
          <p:cNvSpPr txBox="1">
            <a:spLocks noChangeArrowheads="1"/>
          </p:cNvSpPr>
          <p:nvPr/>
        </p:nvSpPr>
        <p:spPr bwMode="auto">
          <a:xfrm>
            <a:off x="385762" y="1387632"/>
            <a:ext cx="3648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buFontTx/>
              <a:buChar char="•"/>
            </a:pPr>
            <a:r>
              <a:rPr lang="en-US"/>
              <a:t> (</a:t>
            </a:r>
            <a:r>
              <a:rPr lang="en-US" sz="2000">
                <a:latin typeface="Arial" charset="0"/>
              </a:rPr>
              <a:t>Nodes show state, parent, children - leaving </a:t>
            </a:r>
            <a:r>
              <a:rPr lang="en-US" sz="2000" i="1">
                <a:latin typeface="Arial" charset="0"/>
              </a:rPr>
              <a:t>Action, Cost, Depth</a:t>
            </a:r>
            <a:r>
              <a:rPr lang="en-US" sz="2000">
                <a:latin typeface="Arial" charset="0"/>
              </a:rPr>
              <a:t> Implicit)</a:t>
            </a:r>
          </a:p>
        </p:txBody>
      </p:sp>
      <p:sp>
        <p:nvSpPr>
          <p:cNvPr id="2" name="Slide Number Placeholder 1"/>
          <p:cNvSpPr>
            <a:spLocks noGrp="1"/>
          </p:cNvSpPr>
          <p:nvPr>
            <p:ph type="sldNum" sz="quarter" idx="12"/>
          </p:nvPr>
        </p:nvSpPr>
        <p:spPr/>
        <p:txBody>
          <a:bodyPr/>
          <a:lstStyle/>
          <a:p>
            <a:pPr>
              <a:defRPr/>
            </a:pPr>
            <a:fld id="{0F1879BB-68E0-45BF-B81B-611A52C6D217}" type="slidenum">
              <a:rPr lang="en-US" altLang="en-US" smtClean="0"/>
              <a:pPr>
                <a:defRPr/>
              </a:pPr>
              <a:t>43</a:t>
            </a:fld>
            <a:endParaRPr lang="en-US" altLang="en-US"/>
          </a:p>
        </p:txBody>
      </p:sp>
      <p:cxnSp>
        <p:nvCxnSpPr>
          <p:cNvPr id="51" name="AutoShape 203"/>
          <p:cNvCxnSpPr>
            <a:cxnSpLocks noChangeShapeType="1"/>
          </p:cNvCxnSpPr>
          <p:nvPr/>
        </p:nvCxnSpPr>
        <p:spPr bwMode="auto">
          <a:xfrm>
            <a:off x="4612342" y="2262468"/>
            <a:ext cx="4531658" cy="633132"/>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54" name="Text Box 217"/>
          <p:cNvSpPr txBox="1">
            <a:spLocks noChangeArrowheads="1"/>
          </p:cNvSpPr>
          <p:nvPr/>
        </p:nvSpPr>
        <p:spPr bwMode="auto">
          <a:xfrm>
            <a:off x="5257800" y="1308170"/>
            <a:ext cx="36480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buFontTx/>
              <a:buChar char="•"/>
            </a:pPr>
            <a:r>
              <a:rPr lang="en-US" sz="2000">
                <a:latin typeface="Arial" charset="0"/>
              </a:rPr>
              <a:t> Suppressing useless      “backwards” moves</a:t>
            </a:r>
          </a:p>
        </p:txBody>
      </p:sp>
    </p:spTree>
    <p:extLst>
      <p:ext uri="{BB962C8B-B14F-4D97-AF65-F5344CB8AC3E}">
        <p14:creationId xmlns:p14="http://schemas.microsoft.com/office/powerpoint/2010/main" val="160968103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62296042-B540-4625-80BD-56C6E39189F0}" type="slidenum">
              <a:rPr lang="en-US" altLang="en-US" sz="1400"/>
              <a:pPr/>
              <a:t>44</a:t>
            </a:fld>
            <a:endParaRPr lang="en-US" altLang="en-US" sz="1400"/>
          </a:p>
        </p:txBody>
      </p:sp>
      <p:sp>
        <p:nvSpPr>
          <p:cNvPr id="57347" name="Rectangle 2"/>
          <p:cNvSpPr>
            <a:spLocks noGrp="1" noChangeArrowheads="1"/>
          </p:cNvSpPr>
          <p:nvPr>
            <p:ph type="title"/>
          </p:nvPr>
        </p:nvSpPr>
        <p:spPr/>
        <p:txBody>
          <a:bodyPr/>
          <a:lstStyle/>
          <a:p>
            <a:pPr eaLnBrk="1" hangingPunct="1"/>
            <a:r>
              <a:rPr lang="en-US" altLang="en-US">
                <a:ea typeface="ＭＳ Ｐゴシック" panose="020B0600070205080204" pitchFamily="34" charset="-128"/>
              </a:rPr>
              <a:t>Problem: Repeated states</a:t>
            </a:r>
          </a:p>
        </p:txBody>
      </p:sp>
      <p:sp>
        <p:nvSpPr>
          <p:cNvPr id="57348" name="Rectangle 3"/>
          <p:cNvSpPr>
            <a:spLocks noGrp="1" noChangeArrowheads="1"/>
          </p:cNvSpPr>
          <p:nvPr>
            <p:ph type="body" idx="1"/>
          </p:nvPr>
        </p:nvSpPr>
        <p:spPr/>
        <p:txBody>
          <a:bodyPr/>
          <a:lstStyle/>
          <a:p>
            <a:pPr eaLnBrk="1" hangingPunct="1"/>
            <a:r>
              <a:rPr lang="en-US" altLang="en-US">
                <a:ea typeface="ＭＳ Ｐゴシック" panose="020B0600070205080204" pitchFamily="34" charset="-128"/>
              </a:rPr>
              <a:t>Failure to detect </a:t>
            </a:r>
            <a:r>
              <a:rPr lang="en-US" altLang="en-US" i="1">
                <a:solidFill>
                  <a:srgbClr val="FF0000"/>
                </a:solidFill>
                <a:ea typeface="ＭＳ Ｐゴシック" panose="020B0600070205080204" pitchFamily="34" charset="-128"/>
              </a:rPr>
              <a:t>repeated states </a:t>
            </a:r>
            <a:r>
              <a:rPr lang="en-US" altLang="en-US">
                <a:ea typeface="ＭＳ Ｐゴシック" panose="020B0600070205080204" pitchFamily="34" charset="-128"/>
              </a:rPr>
              <a:t>can turn a linear problem into an </a:t>
            </a:r>
            <a:r>
              <a:rPr lang="en-US" altLang="en-US" i="1">
                <a:solidFill>
                  <a:srgbClr val="FF0000"/>
                </a:solidFill>
                <a:ea typeface="ＭＳ Ｐゴシック" panose="020B0600070205080204" pitchFamily="34" charset="-128"/>
              </a:rPr>
              <a:t>exponential</a:t>
            </a:r>
            <a:r>
              <a:rPr lang="en-US" altLang="en-US">
                <a:ea typeface="ＭＳ Ｐゴシック" panose="020B0600070205080204" pitchFamily="34" charset="-128"/>
              </a:rPr>
              <a:t> one!</a:t>
            </a:r>
          </a:p>
        </p:txBody>
      </p:sp>
      <p:pic>
        <p:nvPicPr>
          <p:cNvPr id="57349" name="Picture 4" descr="ribbon-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895600"/>
            <a:ext cx="85344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149642456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0DAA26CE-A203-4981-BCDC-ACE2FBF740C0}" type="slidenum">
              <a:rPr lang="en-US" altLang="en-US" sz="1400"/>
              <a:pPr/>
              <a:t>45</a:t>
            </a:fld>
            <a:endParaRPr lang="en-US" altLang="en-US" sz="1400"/>
          </a:p>
        </p:txBody>
      </p:sp>
      <p:sp>
        <p:nvSpPr>
          <p:cNvPr id="59395" name="Rectangle 2"/>
          <p:cNvSpPr>
            <a:spLocks noGrp="1" noChangeArrowheads="1"/>
          </p:cNvSpPr>
          <p:nvPr>
            <p:ph type="title"/>
          </p:nvPr>
        </p:nvSpPr>
        <p:spPr>
          <a:noFill/>
        </p:spPr>
        <p:txBody>
          <a:bodyPr lIns="90488" tIns="44450" rIns="90488" bIns="44450" anchor="ctr"/>
          <a:lstStyle/>
          <a:p>
            <a:pPr eaLnBrk="1" hangingPunct="1"/>
            <a:r>
              <a:rPr lang="en-US" altLang="en-US">
                <a:ea typeface="ＭＳ Ｐゴシック" panose="020B0600070205080204" pitchFamily="34" charset="-128"/>
              </a:rPr>
              <a:t>Solution: Graph Search!</a:t>
            </a:r>
          </a:p>
        </p:txBody>
      </p:sp>
      <p:sp>
        <p:nvSpPr>
          <p:cNvPr id="59396" name="Rectangle 3"/>
          <p:cNvSpPr>
            <a:spLocks noGrp="1" noChangeArrowheads="1"/>
          </p:cNvSpPr>
          <p:nvPr>
            <p:ph type="body" idx="1"/>
          </p:nvPr>
        </p:nvSpPr>
        <p:spPr>
          <a:xfrm>
            <a:off x="647700" y="3657600"/>
            <a:ext cx="8115300" cy="2819400"/>
          </a:xfrm>
          <a:noFill/>
        </p:spPr>
        <p:txBody>
          <a:bodyPr lIns="90488" tIns="44450" rIns="90488" bIns="44450"/>
          <a:lstStyle/>
          <a:p>
            <a:pPr eaLnBrk="1" hangingPunct="1"/>
            <a:r>
              <a:rPr lang="en-US" altLang="en-US" sz="2800">
                <a:ea typeface="ＭＳ Ｐゴシック" panose="020B0600070205080204" pitchFamily="34" charset="-128"/>
              </a:rPr>
              <a:t>Graph search</a:t>
            </a:r>
          </a:p>
          <a:p>
            <a:pPr lvl="1" eaLnBrk="1" hangingPunct="1"/>
            <a:endParaRPr lang="en-US" altLang="en-US" sz="2400">
              <a:ea typeface="ＭＳ Ｐゴシック" panose="020B0600070205080204" pitchFamily="34" charset="-128"/>
            </a:endParaRPr>
          </a:p>
          <a:p>
            <a:pPr lvl="1" eaLnBrk="1" hangingPunct="1"/>
            <a:r>
              <a:rPr lang="en-US" sz="2400"/>
              <a:t>Simple Mod from tree search</a:t>
            </a:r>
            <a:r>
              <a:rPr lang="en-US" sz="2400" i="1">
                <a:solidFill>
                  <a:srgbClr val="FF0000"/>
                </a:solidFill>
              </a:rPr>
              <a:t>: Check to see if a node has been visited before adding to search queue</a:t>
            </a:r>
          </a:p>
          <a:p>
            <a:pPr lvl="2" eaLnBrk="1" hangingPunct="1"/>
            <a:r>
              <a:rPr lang="en-US" altLang="en-US" sz="1800">
                <a:ea typeface="ＭＳ Ｐゴシック" panose="020B0600070205080204" pitchFamily="34" charset="-128"/>
              </a:rPr>
              <a:t>must keep track of all possible states (can use a lot of memory)</a:t>
            </a:r>
          </a:p>
          <a:p>
            <a:pPr lvl="2" eaLnBrk="1" hangingPunct="1"/>
            <a:r>
              <a:rPr lang="en-US" altLang="en-US" sz="1800">
                <a:ea typeface="ＭＳ Ｐゴシック" panose="020B0600070205080204" pitchFamily="34" charset="-128"/>
              </a:rPr>
              <a:t>e.g., 8-puzzle problem, we have 9!/2 </a:t>
            </a:r>
            <a:r>
              <a:rPr lang="en-US" altLang="en-US" sz="1800">
                <a:ea typeface="ＭＳ Ｐゴシック" panose="020B0600070205080204" pitchFamily="34" charset="-128"/>
                <a:sym typeface="Symbol" panose="05050102010706020507" pitchFamily="18" charset="2"/>
              </a:rPr>
              <a:t></a:t>
            </a:r>
            <a:r>
              <a:rPr lang="en-US" altLang="en-US" sz="1800">
                <a:ea typeface="ＭＳ Ｐゴシック" panose="020B0600070205080204" pitchFamily="34" charset="-128"/>
              </a:rPr>
              <a:t>182K states</a:t>
            </a:r>
          </a:p>
        </p:txBody>
      </p:sp>
      <p:sp>
        <p:nvSpPr>
          <p:cNvPr id="59397" name="Oval 4"/>
          <p:cNvSpPr>
            <a:spLocks noChangeArrowheads="1"/>
          </p:cNvSpPr>
          <p:nvPr/>
        </p:nvSpPr>
        <p:spPr bwMode="auto">
          <a:xfrm>
            <a:off x="1301750" y="19875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398" name="Oval 5"/>
          <p:cNvSpPr>
            <a:spLocks noChangeArrowheads="1"/>
          </p:cNvSpPr>
          <p:nvPr/>
        </p:nvSpPr>
        <p:spPr bwMode="auto">
          <a:xfrm>
            <a:off x="1911350" y="2673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399" name="Oval 6"/>
          <p:cNvSpPr>
            <a:spLocks noChangeArrowheads="1"/>
          </p:cNvSpPr>
          <p:nvPr/>
        </p:nvSpPr>
        <p:spPr bwMode="auto">
          <a:xfrm>
            <a:off x="2444750" y="1530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0" name="Line 7"/>
          <p:cNvSpPr>
            <a:spLocks noChangeShapeType="1"/>
          </p:cNvSpPr>
          <p:nvPr/>
        </p:nvSpPr>
        <p:spPr bwMode="auto">
          <a:xfrm flipV="1">
            <a:off x="1524000" y="1676400"/>
            <a:ext cx="914400" cy="38100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1" name="Line 8"/>
          <p:cNvSpPr>
            <a:spLocks noChangeShapeType="1"/>
          </p:cNvSpPr>
          <p:nvPr/>
        </p:nvSpPr>
        <p:spPr bwMode="auto">
          <a:xfrm flipH="1">
            <a:off x="2057400" y="1752600"/>
            <a:ext cx="457200" cy="91440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2" name="Line 9"/>
          <p:cNvSpPr>
            <a:spLocks noChangeShapeType="1"/>
          </p:cNvSpPr>
          <p:nvPr/>
        </p:nvSpPr>
        <p:spPr bwMode="auto">
          <a:xfrm>
            <a:off x="1457325" y="2139950"/>
            <a:ext cx="447675" cy="60325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3" name="Rectangle 10"/>
          <p:cNvSpPr>
            <a:spLocks noChangeArrowheads="1"/>
          </p:cNvSpPr>
          <p:nvPr/>
        </p:nvSpPr>
        <p:spPr bwMode="auto">
          <a:xfrm>
            <a:off x="1052513" y="157797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04" name="Rectangle 11"/>
          <p:cNvSpPr>
            <a:spLocks noChangeArrowheads="1"/>
          </p:cNvSpPr>
          <p:nvPr/>
        </p:nvSpPr>
        <p:spPr bwMode="auto">
          <a:xfrm>
            <a:off x="2500313" y="11969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05" name="Rectangle 12"/>
          <p:cNvSpPr>
            <a:spLocks noChangeArrowheads="1"/>
          </p:cNvSpPr>
          <p:nvPr/>
        </p:nvSpPr>
        <p:spPr bwMode="auto">
          <a:xfrm>
            <a:off x="2195513" y="27209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06" name="Oval 13"/>
          <p:cNvSpPr>
            <a:spLocks noChangeArrowheads="1"/>
          </p:cNvSpPr>
          <p:nvPr/>
        </p:nvSpPr>
        <p:spPr bwMode="auto">
          <a:xfrm>
            <a:off x="5949950" y="12255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7" name="Oval 14"/>
          <p:cNvSpPr>
            <a:spLocks noChangeArrowheads="1"/>
          </p:cNvSpPr>
          <p:nvPr/>
        </p:nvSpPr>
        <p:spPr bwMode="auto">
          <a:xfrm>
            <a:off x="4959350" y="21399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8" name="Oval 15"/>
          <p:cNvSpPr>
            <a:spLocks noChangeArrowheads="1"/>
          </p:cNvSpPr>
          <p:nvPr/>
        </p:nvSpPr>
        <p:spPr bwMode="auto">
          <a:xfrm>
            <a:off x="4273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9" name="Oval 16"/>
          <p:cNvSpPr>
            <a:spLocks noChangeArrowheads="1"/>
          </p:cNvSpPr>
          <p:nvPr/>
        </p:nvSpPr>
        <p:spPr bwMode="auto">
          <a:xfrm>
            <a:off x="5416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0" name="Oval 17"/>
          <p:cNvSpPr>
            <a:spLocks noChangeArrowheads="1"/>
          </p:cNvSpPr>
          <p:nvPr/>
        </p:nvSpPr>
        <p:spPr bwMode="auto">
          <a:xfrm>
            <a:off x="6559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1" name="Oval 18"/>
          <p:cNvSpPr>
            <a:spLocks noChangeArrowheads="1"/>
          </p:cNvSpPr>
          <p:nvPr/>
        </p:nvSpPr>
        <p:spPr bwMode="auto">
          <a:xfrm>
            <a:off x="7702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2" name="Oval 19"/>
          <p:cNvSpPr>
            <a:spLocks noChangeArrowheads="1"/>
          </p:cNvSpPr>
          <p:nvPr/>
        </p:nvSpPr>
        <p:spPr bwMode="auto">
          <a:xfrm>
            <a:off x="7016750" y="21399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3" name="Rectangle 20"/>
          <p:cNvSpPr>
            <a:spLocks noChangeArrowheads="1"/>
          </p:cNvSpPr>
          <p:nvPr/>
        </p:nvSpPr>
        <p:spPr bwMode="auto">
          <a:xfrm>
            <a:off x="6234113" y="104457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14" name="Rectangle 21"/>
          <p:cNvSpPr>
            <a:spLocks noChangeArrowheads="1"/>
          </p:cNvSpPr>
          <p:nvPr/>
        </p:nvSpPr>
        <p:spPr bwMode="auto">
          <a:xfrm>
            <a:off x="4786313" y="18827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15" name="Rectangle 22"/>
          <p:cNvSpPr>
            <a:spLocks noChangeArrowheads="1"/>
          </p:cNvSpPr>
          <p:nvPr/>
        </p:nvSpPr>
        <p:spPr bwMode="auto">
          <a:xfrm>
            <a:off x="7148513" y="18827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16" name="Rectangle 23"/>
          <p:cNvSpPr>
            <a:spLocks noChangeArrowheads="1"/>
          </p:cNvSpPr>
          <p:nvPr/>
        </p:nvSpPr>
        <p:spPr bwMode="auto">
          <a:xfrm>
            <a:off x="5548313" y="272097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17" name="Line 24"/>
          <p:cNvSpPr>
            <a:spLocks noChangeShapeType="1"/>
          </p:cNvSpPr>
          <p:nvPr/>
        </p:nvSpPr>
        <p:spPr bwMode="auto">
          <a:xfrm flipH="1">
            <a:off x="5105400" y="1371600"/>
            <a:ext cx="838200" cy="762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8" name="Line 25"/>
          <p:cNvSpPr>
            <a:spLocks noChangeShapeType="1"/>
          </p:cNvSpPr>
          <p:nvPr/>
        </p:nvSpPr>
        <p:spPr bwMode="auto">
          <a:xfrm flipH="1">
            <a:off x="4419600" y="2362200"/>
            <a:ext cx="6096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9" name="Line 26"/>
          <p:cNvSpPr>
            <a:spLocks noChangeShapeType="1"/>
          </p:cNvSpPr>
          <p:nvPr/>
        </p:nvSpPr>
        <p:spPr bwMode="auto">
          <a:xfrm>
            <a:off x="5105400" y="2362200"/>
            <a:ext cx="3810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0" name="Line 27"/>
          <p:cNvSpPr>
            <a:spLocks noChangeShapeType="1"/>
          </p:cNvSpPr>
          <p:nvPr/>
        </p:nvSpPr>
        <p:spPr bwMode="auto">
          <a:xfrm>
            <a:off x="7162800" y="2362200"/>
            <a:ext cx="6096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1" name="Line 28"/>
          <p:cNvSpPr>
            <a:spLocks noChangeShapeType="1"/>
          </p:cNvSpPr>
          <p:nvPr/>
        </p:nvSpPr>
        <p:spPr bwMode="auto">
          <a:xfrm flipH="1">
            <a:off x="6705600" y="2362200"/>
            <a:ext cx="3810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2" name="Line 29"/>
          <p:cNvSpPr>
            <a:spLocks noChangeShapeType="1"/>
          </p:cNvSpPr>
          <p:nvPr/>
        </p:nvSpPr>
        <p:spPr bwMode="auto">
          <a:xfrm>
            <a:off x="6172200" y="1371600"/>
            <a:ext cx="838200" cy="838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3" name="Rectangle 30"/>
          <p:cNvSpPr>
            <a:spLocks noChangeArrowheads="1"/>
          </p:cNvSpPr>
          <p:nvPr/>
        </p:nvSpPr>
        <p:spPr bwMode="auto">
          <a:xfrm>
            <a:off x="4024313" y="27209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24" name="Rectangle 31"/>
          <p:cNvSpPr>
            <a:spLocks noChangeArrowheads="1"/>
          </p:cNvSpPr>
          <p:nvPr/>
        </p:nvSpPr>
        <p:spPr bwMode="auto">
          <a:xfrm>
            <a:off x="6310313" y="27209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25" name="Rectangle 32"/>
          <p:cNvSpPr>
            <a:spLocks noChangeArrowheads="1"/>
          </p:cNvSpPr>
          <p:nvPr/>
        </p:nvSpPr>
        <p:spPr bwMode="auto">
          <a:xfrm>
            <a:off x="7758113" y="272097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26" name="Rectangle 33"/>
          <p:cNvSpPr>
            <a:spLocks noChangeArrowheads="1"/>
          </p:cNvSpPr>
          <p:nvPr/>
        </p:nvSpPr>
        <p:spPr bwMode="auto">
          <a:xfrm>
            <a:off x="1281113" y="3101975"/>
            <a:ext cx="12414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State Space</a:t>
            </a:r>
          </a:p>
        </p:txBody>
      </p:sp>
      <p:sp>
        <p:nvSpPr>
          <p:cNvPr id="59427" name="Rectangle 34"/>
          <p:cNvSpPr>
            <a:spLocks noChangeArrowheads="1"/>
          </p:cNvSpPr>
          <p:nvPr/>
        </p:nvSpPr>
        <p:spPr bwMode="auto">
          <a:xfrm>
            <a:off x="4862513" y="3330575"/>
            <a:ext cx="1279710"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Search Tree</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30091426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a:ea typeface="ＭＳ Ｐゴシック" panose="020B0600070205080204" pitchFamily="34" charset="-128"/>
              </a:rPr>
              <a:t>Graph Search vs Tree Search</a:t>
            </a:r>
          </a:p>
        </p:txBody>
      </p:sp>
      <p:sp>
        <p:nvSpPr>
          <p:cNvPr id="6144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33C6992-574C-41EA-BAA6-D61E403C7C80}" type="slidenum">
              <a:rPr lang="en-US" altLang="en-US" sz="1400"/>
              <a:pPr/>
              <a:t>46</a:t>
            </a:fld>
            <a:endParaRPr lang="en-US" altLang="en-US" sz="1400"/>
          </a:p>
        </p:txBody>
      </p:sp>
      <p:pic>
        <p:nvPicPr>
          <p:cNvPr id="61444" name="Picture 4" descr="GraphSearch.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94418"/>
            <a:ext cx="7342188" cy="5053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1219200" y="3505200"/>
            <a:ext cx="3048000"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7" name="Rectangle 6"/>
          <p:cNvSpPr/>
          <p:nvPr/>
        </p:nvSpPr>
        <p:spPr bwMode="auto">
          <a:xfrm>
            <a:off x="1489209" y="4572000"/>
            <a:ext cx="2549391"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8" name="Rectangle 7"/>
          <p:cNvSpPr/>
          <p:nvPr/>
        </p:nvSpPr>
        <p:spPr bwMode="auto">
          <a:xfrm>
            <a:off x="1676400" y="5029200"/>
            <a:ext cx="3048000"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3" name="Date Placeholder 2"/>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501308473"/>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41988" name="Rectangle 4"/>
          <p:cNvSpPr>
            <a:spLocks noGrp="1" noChangeArrowheads="1"/>
          </p:cNvSpPr>
          <p:nvPr>
            <p:ph type="ctrTitle" idx="4294967295"/>
          </p:nvPr>
        </p:nvSpPr>
        <p:spPr>
          <a:xfrm>
            <a:off x="685800" y="2541587"/>
            <a:ext cx="8077200" cy="1470025"/>
          </a:xfrm>
        </p:spPr>
        <p:txBody>
          <a:bodyPr/>
          <a:lstStyle/>
          <a:p>
            <a:r>
              <a:rPr lang="en-US"/>
              <a:t>Uninformed Search Strategies</a:t>
            </a:r>
            <a:br>
              <a:rPr lang="en-US"/>
            </a:br>
            <a:endParaRPr lang="en-US"/>
          </a:p>
        </p:txBody>
      </p:sp>
      <p:sp>
        <p:nvSpPr>
          <p:cNvPr id="41989" name="Rectangle 5"/>
          <p:cNvSpPr>
            <a:spLocks noGrp="1" noChangeArrowheads="1"/>
          </p:cNvSpPr>
          <p:nvPr>
            <p:ph type="subTitle" idx="4294967295"/>
          </p:nvPr>
        </p:nvSpPr>
        <p:spPr>
          <a:xfrm>
            <a:off x="685800" y="4191000"/>
            <a:ext cx="7086600" cy="1752600"/>
          </a:xfrm>
        </p:spPr>
        <p:txBody>
          <a:bodyPr/>
          <a:lstStyle/>
          <a:p>
            <a:pPr marL="0" indent="0">
              <a:buNone/>
            </a:pPr>
            <a:r>
              <a:rPr lang="en-US"/>
              <a:t>AIMA 3.3-3.4</a:t>
            </a:r>
          </a:p>
          <a:p>
            <a:pPr marL="0" indent="0">
              <a:buFont typeface="Symbol" pitchFamily="18" charset="2"/>
              <a:buNone/>
            </a:pPr>
            <a:endParaRPr lang="en-US"/>
          </a:p>
        </p:txBody>
      </p:sp>
      <p:pic>
        <p:nvPicPr>
          <p:cNvPr id="5" name="Picture 6" descr="j028537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600" y="438287"/>
            <a:ext cx="3491707" cy="21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0F1879BB-68E0-45BF-B81B-611A52C6D217}" type="slidenum">
              <a:rPr lang="en-US" altLang="en-US" smtClean="0"/>
              <a:pPr>
                <a:defRPr/>
              </a:pPr>
              <a:t>47</a:t>
            </a:fld>
            <a:endParaRPr lang="en-US" altLang="en-US"/>
          </a:p>
        </p:txBody>
      </p:sp>
    </p:spTree>
    <p:extLst>
      <p:ext uri="{BB962C8B-B14F-4D97-AF65-F5344CB8AC3E}">
        <p14:creationId xmlns:p14="http://schemas.microsoft.com/office/powerpoint/2010/main" val="180271712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FA9E5255-24A1-4EDB-B11A-27C6DFC77812}" type="slidenum">
              <a:rPr lang="en-US" altLang="en-US" sz="1400"/>
              <a:pPr/>
              <a:t>48</a:t>
            </a:fld>
            <a:endParaRPr lang="en-US" altLang="en-US" sz="1400"/>
          </a:p>
        </p:txBody>
      </p:sp>
      <p:sp>
        <p:nvSpPr>
          <p:cNvPr id="44038" name="Rectangle 2"/>
          <p:cNvSpPr>
            <a:spLocks noGrp="1" noChangeArrowheads="1"/>
          </p:cNvSpPr>
          <p:nvPr>
            <p:ph type="title"/>
          </p:nvPr>
        </p:nvSpPr>
        <p:spPr>
          <a:xfrm>
            <a:off x="685800" y="609600"/>
            <a:ext cx="8305800" cy="457200"/>
          </a:xfrm>
        </p:spPr>
        <p:txBody>
          <a:bodyPr/>
          <a:lstStyle/>
          <a:p>
            <a:pPr>
              <a:tabLst>
                <a:tab pos="1660525" algn="l"/>
              </a:tabLst>
            </a:pPr>
            <a:r>
              <a:rPr lang="en-US" i="1"/>
              <a:t>Uninformed</a:t>
            </a:r>
            <a:r>
              <a:rPr lang="en-US"/>
              <a:t> search strategies:</a:t>
            </a:r>
          </a:p>
        </p:txBody>
      </p:sp>
      <p:sp>
        <p:nvSpPr>
          <p:cNvPr id="44039" name="Rectangle 3"/>
          <p:cNvSpPr>
            <a:spLocks noGrp="1" noChangeArrowheads="1"/>
          </p:cNvSpPr>
          <p:nvPr>
            <p:ph type="body" idx="1"/>
          </p:nvPr>
        </p:nvSpPr>
        <p:spPr/>
        <p:txBody>
          <a:bodyPr/>
          <a:lstStyle/>
          <a:p>
            <a:pPr>
              <a:lnSpc>
                <a:spcPct val="90000"/>
              </a:lnSpc>
            </a:pPr>
            <a:r>
              <a:rPr lang="en-US"/>
              <a:t>AKA “Blind search”</a:t>
            </a:r>
          </a:p>
          <a:p>
            <a:pPr>
              <a:lnSpc>
                <a:spcPct val="90000"/>
              </a:lnSpc>
            </a:pPr>
            <a:r>
              <a:rPr lang="en-US"/>
              <a:t>Uses only information available in problem definition</a:t>
            </a:r>
          </a:p>
          <a:p>
            <a:pPr>
              <a:lnSpc>
                <a:spcPct val="90000"/>
              </a:lnSpc>
            </a:pPr>
            <a:endParaRPr lang="en-US"/>
          </a:p>
          <a:p>
            <a:pPr marL="0" indent="0">
              <a:lnSpc>
                <a:spcPct val="90000"/>
              </a:lnSpc>
              <a:buNone/>
            </a:pPr>
            <a:r>
              <a:rPr lang="en-US" sz="2800"/>
              <a:t>Informally:</a:t>
            </a:r>
          </a:p>
          <a:p>
            <a:pPr>
              <a:lnSpc>
                <a:spcPct val="90000"/>
              </a:lnSpc>
            </a:pPr>
            <a:r>
              <a:rPr lang="en-US" sz="2500" i="1">
                <a:solidFill>
                  <a:schemeClr val="accent2"/>
                </a:solidFill>
              </a:rPr>
              <a:t>Uninformed search: </a:t>
            </a:r>
            <a:r>
              <a:rPr lang="en-US"/>
              <a:t>All non-goal nodes in frontier look equally good</a:t>
            </a:r>
          </a:p>
          <a:p>
            <a:pPr>
              <a:lnSpc>
                <a:spcPct val="90000"/>
              </a:lnSpc>
            </a:pPr>
            <a:r>
              <a:rPr lang="en-US" sz="2500" i="1">
                <a:solidFill>
                  <a:schemeClr val="accent2"/>
                </a:solidFill>
              </a:rPr>
              <a:t>Informed search</a:t>
            </a:r>
            <a:r>
              <a:rPr lang="en-US" sz="2500"/>
              <a:t>: Some non-goal nodes can be ranked above others.  </a:t>
            </a:r>
            <a:endParaRPr lang="en-US" sz="2500" i="1"/>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48</a:t>
            </a:fld>
            <a:endParaRPr lang="en-US" altLang="en-US"/>
          </a:p>
        </p:txBody>
      </p:sp>
    </p:spTree>
    <p:extLst>
      <p:ext uri="{BB962C8B-B14F-4D97-AF65-F5344CB8AC3E}">
        <p14:creationId xmlns:p14="http://schemas.microsoft.com/office/powerpoint/2010/main" val="3511516513"/>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p:txBody>
          <a:bodyPr/>
          <a:lstStyle/>
          <a:p>
            <a:r>
              <a:rPr lang="en-US"/>
              <a:t>Search Strategies</a:t>
            </a:r>
          </a:p>
        </p:txBody>
      </p:sp>
      <p:sp>
        <p:nvSpPr>
          <p:cNvPr id="43015" name="Rectangle 3"/>
          <p:cNvSpPr>
            <a:spLocks noGrp="1" noChangeArrowheads="1"/>
          </p:cNvSpPr>
          <p:nvPr>
            <p:ph type="body" idx="1"/>
          </p:nvPr>
        </p:nvSpPr>
        <p:spPr>
          <a:xfrm>
            <a:off x="685800" y="1295400"/>
            <a:ext cx="8229600" cy="4953000"/>
          </a:xfrm>
        </p:spPr>
        <p:txBody>
          <a:bodyPr/>
          <a:lstStyle/>
          <a:p>
            <a:r>
              <a:rPr lang="en-US" i="1">
                <a:solidFill>
                  <a:schemeClr val="accent2"/>
                </a:solidFill>
              </a:rPr>
              <a:t>Review: Strategy </a:t>
            </a:r>
            <a:r>
              <a:rPr lang="en-US"/>
              <a:t>= order of tree expansion</a:t>
            </a:r>
          </a:p>
          <a:p>
            <a:pPr lvl="1"/>
            <a:r>
              <a:rPr lang="en-US"/>
              <a:t>Implemented by different queue structures (LIFO, FIFO, priority)</a:t>
            </a:r>
            <a:br>
              <a:rPr lang="en-US"/>
            </a:br>
            <a:r>
              <a:rPr lang="en-US" sz="400"/>
              <a:t>  </a:t>
            </a:r>
            <a:endParaRPr lang="en-US" sz="700"/>
          </a:p>
          <a:p>
            <a:r>
              <a:rPr lang="en-US"/>
              <a:t>Dimensions for evaluation</a:t>
            </a:r>
          </a:p>
          <a:p>
            <a:pPr lvl="1"/>
            <a:r>
              <a:rPr lang="en-US" i="1">
                <a:solidFill>
                  <a:schemeClr val="accent2"/>
                </a:solidFill>
              </a:rPr>
              <a:t>Completeness- </a:t>
            </a:r>
            <a:r>
              <a:rPr lang="en-US"/>
              <a:t>always find the solution?</a:t>
            </a:r>
          </a:p>
          <a:p>
            <a:pPr lvl="1"/>
            <a:r>
              <a:rPr lang="en-US" i="1">
                <a:solidFill>
                  <a:schemeClr val="accent2"/>
                </a:solidFill>
              </a:rPr>
              <a:t>Optimality  </a:t>
            </a:r>
            <a:r>
              <a:rPr lang="en-US"/>
              <a:t>- finds a least cost solution (lowest path cost) first?</a:t>
            </a:r>
          </a:p>
          <a:p>
            <a:pPr lvl="1"/>
            <a:r>
              <a:rPr lang="en-US" i="1">
                <a:solidFill>
                  <a:schemeClr val="accent2"/>
                </a:solidFill>
              </a:rPr>
              <a:t>Time complexity </a:t>
            </a:r>
            <a:r>
              <a:rPr lang="en-US"/>
              <a:t>- # of nodes generated </a:t>
            </a:r>
            <a:r>
              <a:rPr lang="en-US" i="1">
                <a:solidFill>
                  <a:schemeClr val="accent2"/>
                </a:solidFill>
              </a:rPr>
              <a:t>(worst case) </a:t>
            </a:r>
            <a:endParaRPr lang="en-US"/>
          </a:p>
          <a:p>
            <a:pPr lvl="1"/>
            <a:r>
              <a:rPr lang="en-US" b="1" i="1">
                <a:solidFill>
                  <a:schemeClr val="accent2"/>
                </a:solidFill>
              </a:rPr>
              <a:t>Space complexity </a:t>
            </a:r>
            <a:r>
              <a:rPr lang="en-US" b="1"/>
              <a:t>- # of nodes simultaneously in memory </a:t>
            </a:r>
            <a:r>
              <a:rPr lang="en-US" i="1">
                <a:solidFill>
                  <a:schemeClr val="accent2"/>
                </a:solidFill>
              </a:rPr>
              <a:t>(worst case) </a:t>
            </a:r>
            <a:endParaRPr lang="en-US" b="1" i="1">
              <a:solidFill>
                <a:schemeClr val="accent2"/>
              </a:solidFill>
            </a:endParaRPr>
          </a:p>
          <a:p>
            <a:pPr marL="457200" lvl="1" indent="0">
              <a:buNone/>
            </a:pPr>
            <a:r>
              <a:rPr lang="en-US" sz="600" b="1" i="1">
                <a:solidFill>
                  <a:schemeClr val="accent2"/>
                </a:solidFill>
              </a:rPr>
              <a:t>  </a:t>
            </a:r>
            <a:endParaRPr lang="en-US" sz="600"/>
          </a:p>
          <a:p>
            <a:r>
              <a:rPr lang="en-US"/>
              <a:t>Time/space complexity variables</a:t>
            </a:r>
          </a:p>
          <a:p>
            <a:pPr lvl="1"/>
            <a:r>
              <a:rPr lang="en-US" i="1"/>
              <a:t>b,</a:t>
            </a:r>
            <a:r>
              <a:rPr lang="en-US"/>
              <a:t> </a:t>
            </a:r>
            <a:r>
              <a:rPr lang="en-US" i="1">
                <a:solidFill>
                  <a:schemeClr val="accent2"/>
                </a:solidFill>
              </a:rPr>
              <a:t>maximum branching factor </a:t>
            </a:r>
            <a:r>
              <a:rPr lang="en-US"/>
              <a:t>of search tree</a:t>
            </a:r>
          </a:p>
          <a:p>
            <a:pPr lvl="1"/>
            <a:r>
              <a:rPr lang="en-US" i="1"/>
              <a:t>d,</a:t>
            </a:r>
            <a:r>
              <a:rPr lang="en-US"/>
              <a:t> </a:t>
            </a:r>
            <a:r>
              <a:rPr lang="en-US" i="1">
                <a:solidFill>
                  <a:schemeClr val="accent2"/>
                </a:solidFill>
              </a:rPr>
              <a:t>depth </a:t>
            </a:r>
            <a:r>
              <a:rPr lang="en-US"/>
              <a:t>of the shallowest goal node</a:t>
            </a:r>
          </a:p>
          <a:p>
            <a:pPr lvl="1"/>
            <a:r>
              <a:rPr lang="en-US" i="1"/>
              <a:t>m</a:t>
            </a:r>
            <a:r>
              <a:rPr lang="en-US"/>
              <a:t>, maximum length of any path in the state space (potentially </a:t>
            </a:r>
            <a:r>
              <a:rPr lang="en-US" altLang="en-US">
                <a:sym typeface="Symbol" pitchFamily="18" charset="2"/>
              </a:rPr>
              <a:t>)</a:t>
            </a:r>
            <a:endParaRPr lang="en-US">
              <a:sym typeface="Symbol" pitchFamily="18" charset="2"/>
            </a:endParaRP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49</a:t>
            </a:fld>
            <a:endParaRPr lang="en-US" altLang="en-US"/>
          </a:p>
        </p:txBody>
      </p:sp>
    </p:spTree>
    <p:extLst>
      <p:ext uri="{BB962C8B-B14F-4D97-AF65-F5344CB8AC3E}">
        <p14:creationId xmlns:p14="http://schemas.microsoft.com/office/powerpoint/2010/main" val="49918647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a:xfrm>
            <a:off x="685800" y="457200"/>
            <a:ext cx="7772400" cy="457200"/>
          </a:xfrm>
        </p:spPr>
        <p:txBody>
          <a:bodyPr/>
          <a:lstStyle/>
          <a:p>
            <a:r>
              <a:rPr lang="en-US" sz="2800" dirty="0"/>
              <a:t>Review: Acting rationally: </a:t>
            </a:r>
            <a:br>
              <a:rPr lang="en-US" sz="2800" dirty="0"/>
            </a:br>
            <a:r>
              <a:rPr lang="en-US" sz="2800" dirty="0"/>
              <a:t>rational agents</a:t>
            </a:r>
          </a:p>
        </p:txBody>
      </p:sp>
      <p:sp>
        <p:nvSpPr>
          <p:cNvPr id="29701" name="Rectangle 3"/>
          <p:cNvSpPr>
            <a:spLocks noGrp="1" noChangeArrowheads="1"/>
          </p:cNvSpPr>
          <p:nvPr>
            <p:ph idx="1"/>
          </p:nvPr>
        </p:nvSpPr>
        <p:spPr/>
        <p:txBody>
          <a:bodyPr/>
          <a:lstStyle/>
          <a:p>
            <a:r>
              <a:rPr lang="en-US" dirty="0"/>
              <a:t> </a:t>
            </a:r>
            <a:r>
              <a:rPr lang="en-US" dirty="0">
                <a:solidFill>
                  <a:srgbClr val="FF0000"/>
                </a:solidFill>
              </a:rPr>
              <a:t>Rational</a:t>
            </a:r>
            <a:r>
              <a:rPr lang="en-US" dirty="0"/>
              <a:t> behavior: doing the right thing</a:t>
            </a:r>
          </a:p>
          <a:p>
            <a:endParaRPr lang="en-US" dirty="0"/>
          </a:p>
          <a:p>
            <a:r>
              <a:rPr lang="en-US" dirty="0"/>
              <a:t>The right thing: that which is </a:t>
            </a:r>
            <a:r>
              <a:rPr lang="en-US" i="1" dirty="0">
                <a:effectLst>
                  <a:outerShdw blurRad="38100" dist="38100" dir="2700000" algn="tl">
                    <a:srgbClr val="000000">
                      <a:alpha val="43137"/>
                    </a:srgbClr>
                  </a:outerShdw>
                </a:effectLst>
              </a:rPr>
              <a:t>expected to maximize goal achievement, given the available information</a:t>
            </a:r>
          </a:p>
          <a:p>
            <a:r>
              <a:rPr lang="en-US" i="1" dirty="0">
                <a:effectLst>
                  <a:outerShdw blurRad="38100" dist="38100" dir="2700000" algn="tl">
                    <a:srgbClr val="000000">
                      <a:alpha val="43137"/>
                    </a:srgbClr>
                  </a:outerShdw>
                </a:effectLst>
              </a:rPr>
              <a:t>Rational agent:  An agent is an entity that perceives and acts rationally</a:t>
            </a:r>
          </a:p>
          <a:p>
            <a:pPr>
              <a:lnSpc>
                <a:spcPct val="80000"/>
              </a:lnSpc>
            </a:pPr>
            <a:endParaRPr lang="en-US" sz="1200" dirty="0"/>
          </a:p>
          <a:p>
            <a:pPr>
              <a:lnSpc>
                <a:spcPct val="80000"/>
              </a:lnSpc>
            </a:pPr>
            <a:endParaRPr lang="en-US" sz="1200" dirty="0"/>
          </a:p>
          <a:p>
            <a:pPr>
              <a:lnSpc>
                <a:spcPct val="80000"/>
              </a:lnSpc>
            </a:pPr>
            <a:endParaRPr lang="en-US" sz="1200" dirty="0"/>
          </a:p>
          <a:p>
            <a:pPr marL="0" indent="0" algn="ctr">
              <a:lnSpc>
                <a:spcPct val="80000"/>
              </a:lnSpc>
              <a:buNone/>
            </a:pPr>
            <a:r>
              <a:rPr lang="en-US" dirty="0"/>
              <a:t>This course is about </a:t>
            </a:r>
            <a:r>
              <a:rPr lang="en-US" i="1" dirty="0">
                <a:solidFill>
                  <a:schemeClr val="accent2"/>
                </a:solidFill>
              </a:rPr>
              <a:t>effective programming techniques</a:t>
            </a:r>
            <a:r>
              <a:rPr lang="en-US" dirty="0"/>
              <a:t> for designing </a:t>
            </a:r>
            <a:r>
              <a:rPr lang="en-US" i="1" dirty="0">
                <a:solidFill>
                  <a:schemeClr val="accent2"/>
                </a:solidFill>
              </a:rPr>
              <a:t>rational agents</a:t>
            </a:r>
          </a:p>
        </p:txBody>
      </p:sp>
      <p:sp>
        <p:nvSpPr>
          <p:cNvPr id="29698" name="Date Placeholder 3"/>
          <p:cNvSpPr>
            <a:spLocks noGrp="1"/>
          </p:cNvSpPr>
          <p:nvPr>
            <p:ph type="dt" sz="half" idx="10"/>
          </p:nvPr>
        </p:nvSpPr>
        <p:spPr>
          <a:noFill/>
        </p:spPr>
        <p:txBody>
          <a:bodyPr/>
          <a:lstStyle/>
          <a:p>
            <a:r>
              <a:rPr lang="en-US" dirty="0"/>
              <a:t>CIS 521 - Intro to AI - </a:t>
            </a:r>
            <a:r>
              <a:rPr lang="en-US" dirty="0" smtClean="0"/>
              <a:t>Summer 2019</a:t>
            </a:r>
            <a:endParaRPr lang="en-US" altLang="en-US" dirty="0"/>
          </a:p>
        </p:txBody>
      </p:sp>
      <p:sp>
        <p:nvSpPr>
          <p:cNvPr id="29699" name="Slide Number Placeholder 5"/>
          <p:cNvSpPr>
            <a:spLocks noGrp="1"/>
          </p:cNvSpPr>
          <p:nvPr>
            <p:ph type="sldNum" sz="quarter" idx="12"/>
          </p:nvPr>
        </p:nvSpPr>
        <p:spPr>
          <a:noFill/>
        </p:spPr>
        <p:txBody>
          <a:bodyPr/>
          <a:lstStyle/>
          <a:p>
            <a:fld id="{D675DAED-5A75-4E82-9728-6647F9C68711}" type="slidenum">
              <a:rPr lang="en-US" altLang="en-US" smtClean="0"/>
              <a:pPr/>
              <a:t>5</a:t>
            </a:fld>
            <a:r>
              <a:rPr lang="en-US" altLang="en-US" dirty="0"/>
              <a:t> </a:t>
            </a:r>
          </a:p>
        </p:txBody>
      </p:sp>
      <p:graphicFrame>
        <p:nvGraphicFramePr>
          <p:cNvPr id="989200" name="Group 16"/>
          <p:cNvGraphicFramePr>
            <a:graphicFrameLocks noGrp="1"/>
          </p:cNvGraphicFramePr>
          <p:nvPr/>
        </p:nvGraphicFramePr>
        <p:xfrm>
          <a:off x="6019800" y="228600"/>
          <a:ext cx="2971800" cy="609600"/>
        </p:xfrm>
        <a:graphic>
          <a:graphicData uri="http://schemas.openxmlformats.org/drawingml/2006/table">
            <a:tbl>
              <a:tblPr/>
              <a:tblGrid>
                <a:gridCol w="1447800">
                  <a:extLst>
                    <a:ext uri="{9D8B030D-6E8A-4147-A177-3AD203B41FA5}">
                      <a16:colId xmlns:a16="http://schemas.microsoft.com/office/drawing/2014/main" xmlns="" val="20000"/>
                    </a:ext>
                  </a:extLst>
                </a:gridCol>
                <a:gridCol w="1524000">
                  <a:extLst>
                    <a:ext uri="{9D8B030D-6E8A-4147-A177-3AD203B41FA5}">
                      <a16:colId xmlns:a16="http://schemas.microsoft.com/office/drawing/2014/main" xmlns="" val="20001"/>
                    </a:ext>
                  </a:extLst>
                </a:gridCol>
              </a:tblGrid>
              <a:tr h="304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Thinking humanly</a:t>
                      </a:r>
                    </a:p>
                  </a:txBody>
                  <a:tcPr marL="45720" marR="457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Thinking rationally</a:t>
                      </a:r>
                    </a:p>
                  </a:txBody>
                  <a:tcPr marL="45720" marR="457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04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Acting humanly</a:t>
                      </a:r>
                    </a:p>
                  </a:txBody>
                  <a:tcPr marL="45720" marR="457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Acting rationally</a:t>
                      </a:r>
                    </a:p>
                  </a:txBody>
                  <a:tcPr marL="45720" marR="457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gradFill rotWithShape="0">
                      <a:gsLst>
                        <a:gs pos="0">
                          <a:srgbClr val="9933FF">
                            <a:gamma/>
                            <a:tint val="22353"/>
                            <a:invGamma/>
                          </a:srgbClr>
                        </a:gs>
                        <a:gs pos="100000">
                          <a:srgbClr val="9933FF"/>
                        </a:gs>
                      </a:gsLst>
                      <a:lin ang="18900000" scaled="1"/>
                    </a:gra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04242579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to </a:t>
            </a:r>
            <a:r>
              <a:rPr lang="en-US" i="1"/>
              <a:t>space</a:t>
            </a:r>
            <a:r>
              <a:rPr lang="en-US"/>
              <a:t> complexity</a:t>
            </a:r>
          </a:p>
        </p:txBody>
      </p:sp>
      <p:sp>
        <p:nvSpPr>
          <p:cNvPr id="5" name="Content Placeholder 4"/>
          <p:cNvSpPr>
            <a:spLocks noGrp="1"/>
          </p:cNvSpPr>
          <p:nvPr>
            <p:ph idx="1"/>
          </p:nvPr>
        </p:nvSpPr>
        <p:spPr>
          <a:xfrm>
            <a:off x="685800" y="1295400"/>
            <a:ext cx="7924800" cy="4572000"/>
          </a:xfrm>
        </p:spPr>
        <p:txBody>
          <a:bodyPr/>
          <a:lstStyle/>
          <a:p>
            <a:r>
              <a:rPr lang="en-US" dirty="0"/>
              <a:t>You know about:</a:t>
            </a:r>
          </a:p>
          <a:p>
            <a:pPr lvl="1"/>
            <a:r>
              <a:rPr lang="en-US" dirty="0"/>
              <a:t>“Big O” notation</a:t>
            </a:r>
          </a:p>
          <a:p>
            <a:pPr lvl="1"/>
            <a:r>
              <a:rPr lang="en-US" i="1" dirty="0"/>
              <a:t> Time complexity</a:t>
            </a:r>
          </a:p>
          <a:p>
            <a:pPr lvl="1"/>
            <a:endParaRPr lang="en-US" i="1" dirty="0"/>
          </a:p>
          <a:p>
            <a:r>
              <a:rPr lang="en-US" i="1" dirty="0"/>
              <a:t>Space complexity </a:t>
            </a:r>
            <a:r>
              <a:rPr lang="en-US" dirty="0"/>
              <a:t>is analogous to time complexity</a:t>
            </a:r>
          </a:p>
          <a:p>
            <a:endParaRPr lang="en-US" dirty="0"/>
          </a:p>
          <a:p>
            <a:r>
              <a:rPr lang="en-US" dirty="0"/>
              <a:t>Units of space are arbitrary</a:t>
            </a:r>
          </a:p>
          <a:p>
            <a:pPr lvl="1"/>
            <a:r>
              <a:rPr lang="en-US" dirty="0"/>
              <a:t>Doesn’t matter because Big O notation ignores constant multiplicative factors</a:t>
            </a:r>
          </a:p>
          <a:p>
            <a:pPr lvl="1"/>
            <a:r>
              <a:rPr lang="en-US" dirty="0"/>
              <a:t>Plausible Space units:</a:t>
            </a:r>
          </a:p>
          <a:p>
            <a:pPr lvl="2"/>
            <a:r>
              <a:rPr lang="en-US" dirty="0"/>
              <a:t>One Memory word</a:t>
            </a:r>
          </a:p>
          <a:p>
            <a:pPr lvl="2"/>
            <a:r>
              <a:rPr lang="en-US" dirty="0"/>
              <a:t>Size of any fixed size data structure</a:t>
            </a:r>
          </a:p>
          <a:p>
            <a:pPr lvl="3"/>
            <a:r>
              <a:rPr lang="en-US" dirty="0" smtClean="0"/>
              <a:t>For example, size </a:t>
            </a:r>
            <a:r>
              <a:rPr lang="en-US" dirty="0"/>
              <a:t>of fixed size node in search tree</a:t>
            </a:r>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50</a:t>
            </a:fld>
            <a:endParaRPr lang="en-US" altLang="en-US"/>
          </a:p>
        </p:txBody>
      </p:sp>
    </p:spTree>
    <p:extLst>
      <p:ext uri="{BB962C8B-B14F-4D97-AF65-F5344CB8AC3E}">
        <p14:creationId xmlns:p14="http://schemas.microsoft.com/office/powerpoint/2010/main" val="1913984193"/>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p>
        </p:txBody>
      </p:sp>
      <p:sp>
        <p:nvSpPr>
          <p:cNvPr id="45062" name="Rectangle 2"/>
          <p:cNvSpPr>
            <a:spLocks noGrp="1" noChangeArrowheads="1"/>
          </p:cNvSpPr>
          <p:nvPr>
            <p:ph type="title"/>
          </p:nvPr>
        </p:nvSpPr>
        <p:spPr/>
        <p:txBody>
          <a:bodyPr/>
          <a:lstStyle/>
          <a:p>
            <a:r>
              <a:rPr lang="en-US"/>
              <a:t>Review: Breadth-first search</a:t>
            </a:r>
          </a:p>
        </p:txBody>
      </p:sp>
      <p:sp>
        <p:nvSpPr>
          <p:cNvPr id="45063" name="Rectangle 3"/>
          <p:cNvSpPr>
            <a:spLocks noGrp="1" noChangeArrowheads="1"/>
          </p:cNvSpPr>
          <p:nvPr>
            <p:ph type="body" idx="1"/>
          </p:nvPr>
        </p:nvSpPr>
        <p:spPr>
          <a:xfrm>
            <a:off x="304800" y="1524000"/>
            <a:ext cx="8458200" cy="4114800"/>
          </a:xfrm>
        </p:spPr>
        <p:txBody>
          <a:bodyPr/>
          <a:lstStyle/>
          <a:p>
            <a:r>
              <a:rPr lang="en-US" sz="2800"/>
              <a:t>Idea: </a:t>
            </a:r>
          </a:p>
          <a:p>
            <a:pPr lvl="1"/>
            <a:r>
              <a:rPr lang="en-US" sz="2400"/>
              <a:t>Expand </a:t>
            </a:r>
            <a:r>
              <a:rPr lang="en-US" sz="2400" i="1">
                <a:solidFill>
                  <a:schemeClr val="accent2"/>
                </a:solidFill>
              </a:rPr>
              <a:t>shallowest </a:t>
            </a:r>
            <a:r>
              <a:rPr lang="en-US" sz="2400"/>
              <a:t>unexpanded node</a:t>
            </a:r>
          </a:p>
          <a:p>
            <a:pPr lvl="1"/>
            <a:endParaRPr lang="en-US" sz="2400"/>
          </a:p>
          <a:p>
            <a:r>
              <a:rPr lang="en-US" sz="2800" u="sng"/>
              <a:t>Implementation:</a:t>
            </a:r>
          </a:p>
          <a:p>
            <a:pPr lvl="1"/>
            <a:r>
              <a:rPr lang="en-US" sz="2400" i="1">
                <a:solidFill>
                  <a:schemeClr val="accent2"/>
                </a:solidFill>
              </a:rPr>
              <a:t>frontier </a:t>
            </a:r>
            <a:r>
              <a:rPr lang="en-US" sz="2400"/>
              <a:t>is FIFO (First-In-First-Out) Queue:</a:t>
            </a:r>
          </a:p>
          <a:p>
            <a:pPr lvl="2"/>
            <a:r>
              <a:rPr lang="en-US" sz="2000"/>
              <a:t>Put successors at the </a:t>
            </a:r>
            <a:r>
              <a:rPr lang="en-US" sz="2000" i="1"/>
              <a:t>end </a:t>
            </a:r>
            <a:r>
              <a:rPr lang="en-US" sz="2000"/>
              <a:t>of </a:t>
            </a:r>
            <a:r>
              <a:rPr lang="en-US" sz="2000" i="1">
                <a:solidFill>
                  <a:schemeClr val="accent2"/>
                </a:solidFill>
              </a:rPr>
              <a:t>frontier </a:t>
            </a:r>
            <a:r>
              <a:rPr lang="en-US" sz="200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51</a:t>
            </a:fld>
            <a:endParaRPr lang="en-US" altLang="en-US"/>
          </a:p>
        </p:txBody>
      </p:sp>
      <p:pic>
        <p:nvPicPr>
          <p:cNvPr id="4" name="Picture 3"/>
          <p:cNvPicPr>
            <a:picLocks noChangeAspect="1"/>
          </p:cNvPicPr>
          <p:nvPr/>
        </p:nvPicPr>
        <p:blipFill>
          <a:blip r:embed="rId3"/>
          <a:stretch>
            <a:fillRect/>
          </a:stretch>
        </p:blipFill>
        <p:spPr>
          <a:xfrm>
            <a:off x="1981200" y="3429000"/>
            <a:ext cx="8070088" cy="4008322"/>
          </a:xfrm>
          <a:prstGeom prst="rect">
            <a:avLst/>
          </a:prstGeom>
        </p:spPr>
      </p:pic>
      <p:sp>
        <p:nvSpPr>
          <p:cNvPr id="5" name="TextBox 4"/>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283587911"/>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5"/>
          <p:cNvSpPr>
            <a:spLocks noGrp="1"/>
          </p:cNvSpPr>
          <p:nvPr>
            <p:ph type="title"/>
          </p:nvPr>
        </p:nvSpPr>
        <p:spPr/>
        <p:txBody>
          <a:bodyPr/>
          <a:lstStyle/>
          <a:p>
            <a:r>
              <a:rPr lang="en-US"/>
              <a:t>Breadth-first search (simplified)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 y="1425300"/>
            <a:ext cx="9602787" cy="4464599"/>
          </a:xfrm>
        </p:spPr>
      </p:pic>
      <p:sp>
        <p:nvSpPr>
          <p:cNvPr id="8" name="AutoShape 6"/>
          <p:cNvSpPr>
            <a:spLocks noChangeArrowheads="1"/>
          </p:cNvSpPr>
          <p:nvPr/>
        </p:nvSpPr>
        <p:spPr bwMode="auto">
          <a:xfrm>
            <a:off x="6697663" y="2173288"/>
            <a:ext cx="2149475" cy="1098550"/>
          </a:xfrm>
          <a:prstGeom prst="wedgeRoundRectCallout">
            <a:avLst>
              <a:gd name="adj1" fmla="val -203958"/>
              <a:gd name="adj2" fmla="val 88182"/>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Position within queue of new items determines search strategy</a:t>
            </a:r>
          </a:p>
        </p:txBody>
      </p:sp>
      <p:sp>
        <p:nvSpPr>
          <p:cNvPr id="9" name="AutoShape 4"/>
          <p:cNvSpPr>
            <a:spLocks noChangeArrowheads="1"/>
          </p:cNvSpPr>
          <p:nvPr/>
        </p:nvSpPr>
        <p:spPr bwMode="auto">
          <a:xfrm>
            <a:off x="7016750" y="4141925"/>
            <a:ext cx="2882900" cy="877887"/>
          </a:xfrm>
          <a:prstGeom prst="wedgeRoundRectCallout">
            <a:avLst>
              <a:gd name="adj1" fmla="val -101491"/>
              <a:gd name="adj2" fmla="val 69480"/>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Subtle:  </a:t>
            </a:r>
            <a:r>
              <a:rPr lang="en-US" sz="1600" i="1" dirty="0">
                <a:solidFill>
                  <a:schemeClr val="accent3"/>
                </a:solidFill>
                <a:latin typeface="Arial" charset="0"/>
              </a:rPr>
              <a:t>Node inserted into queue only after testing to see if it is a goal state</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52</a:t>
            </a:fld>
            <a:endParaRPr lang="en-US" altLang="en-US"/>
          </a:p>
        </p:txBody>
      </p:sp>
    </p:spTree>
    <p:extLst>
      <p:ext uri="{BB962C8B-B14F-4D97-AF65-F5344CB8AC3E}">
        <p14:creationId xmlns:p14="http://schemas.microsoft.com/office/powerpoint/2010/main" val="37878577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itle 5"/>
          <p:cNvSpPr>
            <a:spLocks noGrp="1"/>
          </p:cNvSpPr>
          <p:nvPr>
            <p:ph type="title"/>
          </p:nvPr>
        </p:nvSpPr>
        <p:spPr/>
        <p:txBody>
          <a:bodyPr/>
          <a:lstStyle/>
          <a:p>
            <a:r>
              <a:rPr lang="en-US"/>
              <a:t>Breadth-first search (simplified)</a:t>
            </a:r>
          </a:p>
        </p:txBody>
      </p:sp>
      <p:sp>
        <p:nvSpPr>
          <p:cNvPr id="47107" name="Content Placeholder 6"/>
          <p:cNvSpPr>
            <a:spLocks noGrp="1"/>
          </p:cNvSpPr>
          <p:nvPr>
            <p:ph idx="1"/>
          </p:nvPr>
        </p:nvSpPr>
        <p:spPr>
          <a:xfrm>
            <a:off x="608013" y="1384300"/>
            <a:ext cx="7772400" cy="4572000"/>
          </a:xfrm>
        </p:spPr>
        <p:txBody>
          <a:bodyPr/>
          <a:lstStyle/>
          <a:p>
            <a:pPr>
              <a:buFont typeface="Symbol" pitchFamily="18" charset="2"/>
              <a:buNone/>
            </a:pPr>
            <a:r>
              <a:rPr lang="en-US" sz="1600">
                <a:latin typeface="Times New Roman" pitchFamily="18" charset="0"/>
                <a:cs typeface="Times New Roman" pitchFamily="18" charset="0"/>
              </a:rPr>
              <a:t>function</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BREADTH-FIRST-SEARCH</a:t>
            </a:r>
            <a:r>
              <a:rPr lang="en-US" sz="1600" b="0" i="1">
                <a:latin typeface="Times New Roman" pitchFamily="18" charset="0"/>
                <a:cs typeface="Times New Roman" pitchFamily="18" charset="0"/>
              </a:rPr>
              <a:t>(problem) </a:t>
            </a:r>
            <a:r>
              <a:rPr lang="en-US" sz="1600">
                <a:latin typeface="Times New Roman" pitchFamily="18" charset="0"/>
                <a:cs typeface="Times New Roman" pitchFamily="18" charset="0"/>
              </a:rPr>
              <a:t>returns</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a solution, or failure </a:t>
            </a:r>
          </a:p>
          <a:p>
            <a:pPr>
              <a:buFont typeface="Symbol" pitchFamily="18" charset="2"/>
              <a:buNone/>
            </a:pPr>
            <a:r>
              <a:rPr lang="en-US" sz="1600" b="0" i="1">
                <a:latin typeface="Times New Roman" pitchFamily="18" charset="0"/>
                <a:cs typeface="Times New Roman" pitchFamily="18" charset="0"/>
              </a:rPr>
              <a:t>    node &lt;- </a:t>
            </a:r>
            <a:r>
              <a:rPr lang="en-US" sz="1600" b="0">
                <a:latin typeface="Times New Roman" pitchFamily="18" charset="0"/>
                <a:cs typeface="Times New Roman" pitchFamily="18" charset="0"/>
              </a:rPr>
              <a:t>a node with STATE</a:t>
            </a:r>
            <a:r>
              <a:rPr lang="en-US" sz="1600" b="0" i="1">
                <a:latin typeface="Times New Roman" pitchFamily="18" charset="0"/>
                <a:cs typeface="Times New Roman" pitchFamily="18" charset="0"/>
              </a:rPr>
              <a:t> = </a:t>
            </a:r>
            <a:r>
              <a:rPr lang="en-US" sz="1600" b="0" i="1" err="1">
                <a:latin typeface="Times New Roman" pitchFamily="18" charset="0"/>
                <a:cs typeface="Times New Roman" pitchFamily="18" charset="0"/>
              </a:rPr>
              <a:t>problem.</a:t>
            </a:r>
            <a:r>
              <a:rPr lang="en-US" sz="1600" b="0" err="1">
                <a:latin typeface="Times New Roman" pitchFamily="18" charset="0"/>
                <a:cs typeface="Times New Roman" pitchFamily="18" charset="0"/>
              </a:rPr>
              <a:t>INITIAL</a:t>
            </a:r>
            <a:r>
              <a:rPr lang="en-US" sz="1600" b="0">
                <a:latin typeface="Times New Roman" pitchFamily="18" charset="0"/>
                <a:cs typeface="Times New Roman" pitchFamily="18" charset="0"/>
              </a:rPr>
              <a:t>-STATE</a:t>
            </a:r>
            <a:r>
              <a:rPr lang="en-US" sz="1600" b="0" i="1">
                <a:latin typeface="Times New Roman" pitchFamily="18" charset="0"/>
                <a:cs typeface="Times New Roman" pitchFamily="18" charset="0"/>
              </a:rPr>
              <a:t>, PATH-COST</a:t>
            </a:r>
            <a:r>
              <a:rPr lang="en-US" sz="1600" b="0">
                <a:latin typeface="Times New Roman" pitchFamily="18" charset="0"/>
                <a:cs typeface="Times New Roman" pitchFamily="18" charset="0"/>
              </a:rPr>
              <a:t>=0 </a:t>
            </a:r>
          </a:p>
          <a:p>
            <a:pPr>
              <a:buFont typeface="Symbol" pitchFamily="18" charset="2"/>
              <a:buNone/>
            </a:pPr>
            <a:r>
              <a:rPr lang="en-US" sz="1600">
                <a:latin typeface="Times New Roman" pitchFamily="18" charset="0"/>
                <a:cs typeface="Times New Roman" pitchFamily="18" charset="0"/>
              </a:rPr>
              <a:t>    if </a:t>
            </a:r>
            <a:r>
              <a:rPr lang="en-US" sz="1600" b="0" err="1">
                <a:latin typeface="Times New Roman" pitchFamily="18" charset="0"/>
                <a:cs typeface="Times New Roman" pitchFamily="18" charset="0"/>
              </a:rPr>
              <a:t>problem.GOAL</a:t>
            </a:r>
            <a:r>
              <a:rPr lang="en-US" sz="1600" b="0">
                <a:latin typeface="Times New Roman" pitchFamily="18" charset="0"/>
                <a:cs typeface="Times New Roman" pitchFamily="18" charset="0"/>
              </a:rPr>
              <a:t>-TEST(</a:t>
            </a:r>
            <a:r>
              <a:rPr lang="en-US" sz="1600" b="0" err="1">
                <a:latin typeface="Times New Roman" pitchFamily="18" charset="0"/>
                <a:cs typeface="Times New Roman" pitchFamily="18" charset="0"/>
              </a:rPr>
              <a:t>node.STATE</a:t>
            </a:r>
            <a:r>
              <a:rPr lang="en-US" sz="1600" b="0">
                <a:latin typeface="Times New Roman" pitchFamily="18" charset="0"/>
                <a:cs typeface="Times New Roman" pitchFamily="18" charset="0"/>
              </a:rPr>
              <a:t>) </a:t>
            </a:r>
            <a:r>
              <a:rPr lang="en-US" sz="1600">
                <a:latin typeface="Times New Roman" pitchFamily="18" charset="0"/>
                <a:cs typeface="Times New Roman" pitchFamily="18" charset="0"/>
              </a:rPr>
              <a:t>then return </a:t>
            </a:r>
            <a:r>
              <a:rPr lang="en-US" sz="1600" b="0">
                <a:latin typeface="Times New Roman" pitchFamily="18" charset="0"/>
                <a:cs typeface="Times New Roman" pitchFamily="18" charset="0"/>
              </a:rPr>
              <a:t>SOLU</a:t>
            </a:r>
            <a:r>
              <a:rPr lang="en-US" sz="1600" b="0" i="1">
                <a:latin typeface="Times New Roman" pitchFamily="18" charset="0"/>
                <a:cs typeface="Times New Roman" pitchFamily="18" charset="0"/>
              </a:rPr>
              <a:t>TION(node) </a:t>
            </a:r>
          </a:p>
          <a:p>
            <a:pPr>
              <a:buFont typeface="Symbol" pitchFamily="18" charset="2"/>
              <a:buNone/>
            </a:pPr>
            <a:r>
              <a:rPr lang="en-US" sz="1600" b="0" i="1">
                <a:latin typeface="Times New Roman" pitchFamily="18" charset="0"/>
                <a:cs typeface="Times New Roman" pitchFamily="18" charset="0"/>
              </a:rPr>
              <a:t>    frontier &lt;- </a:t>
            </a:r>
            <a:r>
              <a:rPr lang="en-US" sz="1600" b="0">
                <a:latin typeface="Times New Roman" pitchFamily="18" charset="0"/>
                <a:cs typeface="Times New Roman" pitchFamily="18" charset="0"/>
              </a:rPr>
              <a:t>a FIFO queue with node as the only element </a:t>
            </a:r>
          </a:p>
          <a:p>
            <a:pPr>
              <a:buFont typeface="Symbol" pitchFamily="18" charset="2"/>
              <a:buNone/>
            </a:pP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loop</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do</a:t>
            </a:r>
            <a:r>
              <a:rPr lang="en-US" sz="1600" b="0" i="1">
                <a:latin typeface="Times New Roman" pitchFamily="18" charset="0"/>
                <a:cs typeface="Times New Roman" pitchFamily="18" charset="0"/>
              </a:rPr>
              <a:t> </a:t>
            </a:r>
          </a:p>
          <a:p>
            <a:pPr>
              <a:buFont typeface="Symbol" pitchFamily="18" charset="2"/>
              <a:buNone/>
            </a:pP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if</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EMPTY?(</a:t>
            </a:r>
            <a:r>
              <a:rPr lang="en-US" sz="1600" b="0" i="1">
                <a:latin typeface="Times New Roman" pitchFamily="18" charset="0"/>
                <a:cs typeface="Times New Roman" pitchFamily="18" charset="0"/>
              </a:rPr>
              <a:t>frontier) </a:t>
            </a:r>
            <a:r>
              <a:rPr lang="en-US" sz="1600">
                <a:latin typeface="Times New Roman" pitchFamily="18" charset="0"/>
                <a:cs typeface="Times New Roman" pitchFamily="18" charset="0"/>
              </a:rPr>
              <a:t>then</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return</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failure</a:t>
            </a:r>
            <a:r>
              <a:rPr lang="en-US" sz="1600" b="0" i="1">
                <a:latin typeface="Times New Roman" pitchFamily="18" charset="0"/>
                <a:cs typeface="Times New Roman" pitchFamily="18" charset="0"/>
              </a:rPr>
              <a:t> </a:t>
            </a:r>
          </a:p>
          <a:p>
            <a:pPr>
              <a:buFont typeface="Symbol" pitchFamily="18" charset="2"/>
              <a:buNone/>
            </a:pPr>
            <a:r>
              <a:rPr lang="en-US" sz="1600" b="0" i="1">
                <a:latin typeface="Times New Roman" pitchFamily="18" charset="0"/>
                <a:cs typeface="Times New Roman" pitchFamily="18" charset="0"/>
              </a:rPr>
              <a:t>        node &lt;- </a:t>
            </a:r>
            <a:r>
              <a:rPr lang="en-US" sz="1600" b="0">
                <a:latin typeface="Times New Roman" pitchFamily="18" charset="0"/>
                <a:cs typeface="Times New Roman" pitchFamily="18" charset="0"/>
              </a:rPr>
              <a:t>POP</a:t>
            </a:r>
            <a:r>
              <a:rPr lang="en-US" sz="1600" b="0" i="1">
                <a:latin typeface="Times New Roman" pitchFamily="18" charset="0"/>
                <a:cs typeface="Times New Roman" pitchFamily="18" charset="0"/>
              </a:rPr>
              <a:t>(frontier) </a:t>
            </a:r>
            <a:r>
              <a:rPr lang="en-US" sz="1600" b="0">
                <a:latin typeface="Times New Roman" pitchFamily="18" charset="0"/>
                <a:cs typeface="Times New Roman" pitchFamily="18" charset="0"/>
              </a:rPr>
              <a:t>// chooses the shallowest node in frontier </a:t>
            </a:r>
          </a:p>
          <a:p>
            <a:pPr>
              <a:buFont typeface="Symbol" pitchFamily="18" charset="2"/>
              <a:buNone/>
            </a:pP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add</a:t>
            </a:r>
            <a:r>
              <a:rPr lang="en-US" sz="1600" b="0" i="1">
                <a:latin typeface="Times New Roman" pitchFamily="18" charset="0"/>
                <a:cs typeface="Times New Roman" pitchFamily="18" charset="0"/>
              </a:rPr>
              <a:t> </a:t>
            </a:r>
            <a:r>
              <a:rPr lang="en-US" sz="1600" b="0" i="1" err="1">
                <a:latin typeface="Times New Roman" pitchFamily="18" charset="0"/>
                <a:cs typeface="Times New Roman" pitchFamily="18" charset="0"/>
              </a:rPr>
              <a:t>node.</a:t>
            </a:r>
            <a:r>
              <a:rPr lang="en-US" sz="1600" b="0" err="1">
                <a:latin typeface="Times New Roman" pitchFamily="18" charset="0"/>
                <a:cs typeface="Times New Roman" pitchFamily="18" charset="0"/>
              </a:rPr>
              <a:t>STATE</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to</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explored</a:t>
            </a:r>
            <a:r>
              <a:rPr lang="en-US" sz="1600" b="0" i="1">
                <a:latin typeface="Times New Roman" pitchFamily="18" charset="0"/>
                <a:cs typeface="Times New Roman" pitchFamily="18" charset="0"/>
              </a:rPr>
              <a:t> </a:t>
            </a:r>
          </a:p>
          <a:p>
            <a:pPr>
              <a:buFont typeface="Symbol" pitchFamily="18" charset="2"/>
              <a:buNone/>
            </a:pP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for</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each</a:t>
            </a:r>
            <a:r>
              <a:rPr lang="en-US" sz="1600" b="0" i="1">
                <a:latin typeface="Times New Roman" pitchFamily="18" charset="0"/>
                <a:cs typeface="Times New Roman" pitchFamily="18" charset="0"/>
              </a:rPr>
              <a:t> action </a:t>
            </a:r>
            <a:r>
              <a:rPr lang="en-US" sz="1600">
                <a:latin typeface="Times New Roman" pitchFamily="18" charset="0"/>
                <a:cs typeface="Times New Roman" pitchFamily="18" charset="0"/>
              </a:rPr>
              <a:t>in</a:t>
            </a:r>
            <a:r>
              <a:rPr lang="en-US" sz="1600" b="0" i="1">
                <a:latin typeface="Times New Roman" pitchFamily="18" charset="0"/>
                <a:cs typeface="Times New Roman" pitchFamily="18" charset="0"/>
              </a:rPr>
              <a:t> </a:t>
            </a:r>
            <a:r>
              <a:rPr lang="en-US" sz="1600" b="0" i="1" err="1">
                <a:latin typeface="Times New Roman" pitchFamily="18" charset="0"/>
                <a:cs typeface="Times New Roman" pitchFamily="18" charset="0"/>
              </a:rPr>
              <a:t>problem.</a:t>
            </a:r>
            <a:r>
              <a:rPr lang="en-US" sz="1600" b="0" err="1">
                <a:latin typeface="Times New Roman" pitchFamily="18" charset="0"/>
                <a:cs typeface="Times New Roman" pitchFamily="18" charset="0"/>
              </a:rPr>
              <a:t>ACTIONS</a:t>
            </a:r>
            <a:r>
              <a:rPr lang="en-US" sz="1600" b="0" i="1">
                <a:latin typeface="Times New Roman" pitchFamily="18" charset="0"/>
                <a:cs typeface="Times New Roman" pitchFamily="18" charset="0"/>
              </a:rPr>
              <a:t>(</a:t>
            </a:r>
            <a:r>
              <a:rPr lang="en-US" sz="1600" b="0" i="1" err="1">
                <a:latin typeface="Times New Roman" pitchFamily="18" charset="0"/>
                <a:cs typeface="Times New Roman" pitchFamily="18" charset="0"/>
              </a:rPr>
              <a:t>node.</a:t>
            </a:r>
            <a:r>
              <a:rPr lang="en-US" sz="1600" b="0" err="1">
                <a:latin typeface="Times New Roman" pitchFamily="18" charset="0"/>
                <a:cs typeface="Times New Roman" pitchFamily="18" charset="0"/>
              </a:rPr>
              <a:t>STATE</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do</a:t>
            </a:r>
            <a:r>
              <a:rPr lang="en-US" sz="1600" b="0" i="1">
                <a:latin typeface="Times New Roman" pitchFamily="18" charset="0"/>
                <a:cs typeface="Times New Roman" pitchFamily="18" charset="0"/>
              </a:rPr>
              <a:t> </a:t>
            </a:r>
          </a:p>
          <a:p>
            <a:pPr>
              <a:buFont typeface="Symbol" pitchFamily="18" charset="2"/>
              <a:buNone/>
            </a:pPr>
            <a:r>
              <a:rPr lang="en-US" sz="1600" b="0" i="1">
                <a:latin typeface="Times New Roman" pitchFamily="18" charset="0"/>
                <a:cs typeface="Times New Roman" pitchFamily="18" charset="0"/>
              </a:rPr>
              <a:t>            child &lt;- </a:t>
            </a:r>
            <a:r>
              <a:rPr lang="en-US" sz="1600" b="0">
                <a:latin typeface="Times New Roman" pitchFamily="18" charset="0"/>
                <a:cs typeface="Times New Roman" pitchFamily="18" charset="0"/>
              </a:rPr>
              <a:t>CHILD-NODE</a:t>
            </a:r>
            <a:r>
              <a:rPr lang="en-US" sz="1600" b="0" i="1">
                <a:latin typeface="Times New Roman" pitchFamily="18" charset="0"/>
                <a:cs typeface="Times New Roman" pitchFamily="18" charset="0"/>
              </a:rPr>
              <a:t>(problem, node, action) </a:t>
            </a:r>
          </a:p>
          <a:p>
            <a:pPr>
              <a:buFont typeface="Symbol" pitchFamily="18" charset="2"/>
              <a:buNone/>
            </a:pPr>
            <a:r>
              <a:rPr lang="en-US" sz="1600">
                <a:latin typeface="Times New Roman" pitchFamily="18" charset="0"/>
                <a:cs typeface="Times New Roman" pitchFamily="18" charset="0"/>
              </a:rPr>
              <a:t>            if</a:t>
            </a:r>
            <a:r>
              <a:rPr lang="en-US" sz="1600" b="0" i="1">
                <a:latin typeface="Times New Roman" pitchFamily="18" charset="0"/>
                <a:cs typeface="Times New Roman" pitchFamily="18" charset="0"/>
              </a:rPr>
              <a:t> </a:t>
            </a:r>
            <a:r>
              <a:rPr lang="en-US" sz="1600" b="0" i="1" err="1">
                <a:latin typeface="Times New Roman" pitchFamily="18" charset="0"/>
                <a:cs typeface="Times New Roman" pitchFamily="18" charset="0"/>
              </a:rPr>
              <a:t>problem.</a:t>
            </a:r>
            <a:r>
              <a:rPr lang="en-US" sz="1600" b="0" err="1">
                <a:latin typeface="Times New Roman" pitchFamily="18" charset="0"/>
                <a:cs typeface="Times New Roman" pitchFamily="18" charset="0"/>
              </a:rPr>
              <a:t>GOAL</a:t>
            </a:r>
            <a:r>
              <a:rPr lang="en-US" sz="1600" b="0">
                <a:latin typeface="Times New Roman" pitchFamily="18" charset="0"/>
                <a:cs typeface="Times New Roman" pitchFamily="18" charset="0"/>
              </a:rPr>
              <a:t>-TEST</a:t>
            </a:r>
            <a:r>
              <a:rPr lang="en-US" sz="1600" b="0" i="1">
                <a:latin typeface="Times New Roman" pitchFamily="18" charset="0"/>
                <a:cs typeface="Times New Roman" pitchFamily="18" charset="0"/>
              </a:rPr>
              <a:t>(</a:t>
            </a:r>
            <a:r>
              <a:rPr lang="en-US" sz="1600" b="0" i="1" err="1">
                <a:latin typeface="Times New Roman" pitchFamily="18" charset="0"/>
                <a:cs typeface="Times New Roman" pitchFamily="18" charset="0"/>
              </a:rPr>
              <a:t>child.</a:t>
            </a:r>
            <a:r>
              <a:rPr lang="en-US" sz="1600" b="0" err="1">
                <a:latin typeface="Times New Roman" pitchFamily="18" charset="0"/>
                <a:cs typeface="Times New Roman" pitchFamily="18" charset="0"/>
              </a:rPr>
              <a:t>STATE</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then</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return</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SOLUTION</a:t>
            </a:r>
            <a:r>
              <a:rPr lang="en-US" sz="1600" b="0" i="1">
                <a:latin typeface="Times New Roman" pitchFamily="18" charset="0"/>
                <a:cs typeface="Times New Roman" pitchFamily="18" charset="0"/>
              </a:rPr>
              <a:t>(child) </a:t>
            </a:r>
          </a:p>
          <a:p>
            <a:pPr>
              <a:buFont typeface="Symbol" pitchFamily="18" charset="2"/>
              <a:buNone/>
            </a:pPr>
            <a:r>
              <a:rPr lang="en-US" sz="1600" b="0" i="1">
                <a:latin typeface="Times New Roman" pitchFamily="18" charset="0"/>
                <a:cs typeface="Times New Roman" pitchFamily="18" charset="0"/>
              </a:rPr>
              <a:t>            frontier &lt;- </a:t>
            </a:r>
            <a:r>
              <a:rPr lang="en-US" sz="1600" b="0">
                <a:latin typeface="Times New Roman" pitchFamily="18" charset="0"/>
                <a:cs typeface="Times New Roman" pitchFamily="18" charset="0"/>
              </a:rPr>
              <a:t>INSERT</a:t>
            </a:r>
            <a:r>
              <a:rPr lang="en-US" sz="1600" b="0" i="1">
                <a:latin typeface="Times New Roman" pitchFamily="18" charset="0"/>
                <a:cs typeface="Times New Roman" pitchFamily="18" charset="0"/>
              </a:rPr>
              <a:t>(child, frontier)</a:t>
            </a:r>
          </a:p>
          <a:p>
            <a:pPr>
              <a:buFont typeface="Symbol" pitchFamily="18" charset="2"/>
              <a:buNone/>
            </a:pPr>
            <a:endParaRPr lang="en-US" sz="1600" b="0" i="1">
              <a:latin typeface="Times New Roman" pitchFamily="18" charset="0"/>
              <a:cs typeface="Times New Roman" pitchFamily="18" charset="0"/>
            </a:endParaRPr>
          </a:p>
          <a:p>
            <a:pPr>
              <a:buFont typeface="Symbol" pitchFamily="18" charset="2"/>
              <a:buNone/>
            </a:pPr>
            <a:endParaRPr lang="en-US" sz="1600" b="0" i="1">
              <a:latin typeface="Times New Roman" pitchFamily="18" charset="0"/>
              <a:cs typeface="Times New Roman" pitchFamily="18" charset="0"/>
            </a:endParaRPr>
          </a:p>
          <a:p>
            <a:pPr>
              <a:buFont typeface="Symbol" pitchFamily="18" charset="2"/>
              <a:buNone/>
            </a:pPr>
            <a:endParaRPr lang="en-US" sz="1600"/>
          </a:p>
          <a:p>
            <a:pPr>
              <a:buFont typeface="Symbol" pitchFamily="18" charset="2"/>
              <a:buNone/>
            </a:pPr>
            <a:endParaRPr lang="en-US" sz="1600"/>
          </a:p>
          <a:p>
            <a:pPr>
              <a:buFont typeface="Symbol" pitchFamily="18" charset="2"/>
              <a:buNone/>
            </a:pPr>
            <a:r>
              <a:rPr lang="en-US" sz="1600"/>
              <a:t>From Figure 3.11 Breadth-first search (ignores loops, repeated nodes)</a:t>
            </a:r>
          </a:p>
        </p:txBody>
      </p:sp>
      <p:sp>
        <p:nvSpPr>
          <p:cNvPr id="8" name="AutoShape 6"/>
          <p:cNvSpPr>
            <a:spLocks noChangeArrowheads="1"/>
          </p:cNvSpPr>
          <p:nvPr/>
        </p:nvSpPr>
        <p:spPr bwMode="auto">
          <a:xfrm>
            <a:off x="6697663" y="2173288"/>
            <a:ext cx="2149475" cy="1098550"/>
          </a:xfrm>
          <a:prstGeom prst="wedgeRoundRectCallout">
            <a:avLst>
              <a:gd name="adj1" fmla="val -223203"/>
              <a:gd name="adj2" fmla="val 46563"/>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Position within queue of new items determines search strategy</a:t>
            </a:r>
          </a:p>
        </p:txBody>
      </p:sp>
      <p:sp>
        <p:nvSpPr>
          <p:cNvPr id="9" name="AutoShape 4"/>
          <p:cNvSpPr>
            <a:spLocks noChangeArrowheads="1"/>
          </p:cNvSpPr>
          <p:nvPr/>
        </p:nvSpPr>
        <p:spPr bwMode="auto">
          <a:xfrm>
            <a:off x="5995988" y="4818063"/>
            <a:ext cx="2882900" cy="877887"/>
          </a:xfrm>
          <a:prstGeom prst="wedgeRoundRectCallout">
            <a:avLst>
              <a:gd name="adj1" fmla="val -104260"/>
              <a:gd name="adj2" fmla="val -79319"/>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Subtle:  </a:t>
            </a:r>
            <a:r>
              <a:rPr lang="en-US" sz="1600" i="1" dirty="0">
                <a:solidFill>
                  <a:schemeClr val="accent3"/>
                </a:solidFill>
                <a:latin typeface="Arial" charset="0"/>
              </a:rPr>
              <a:t>Node inserted into queue only after testing to see if it is a goal state</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53</a:t>
            </a:fld>
            <a:endParaRPr lang="en-US" altLang="en-US"/>
          </a:p>
        </p:txBody>
      </p:sp>
    </p:spTree>
    <p:extLst>
      <p:ext uri="{BB962C8B-B14F-4D97-AF65-F5344CB8AC3E}">
        <p14:creationId xmlns:p14="http://schemas.microsoft.com/office/powerpoint/2010/main" val="6779551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2" name="Rectangle 2"/>
          <p:cNvSpPr>
            <a:spLocks noGrp="1" noChangeArrowheads="1"/>
          </p:cNvSpPr>
          <p:nvPr>
            <p:ph type="title"/>
          </p:nvPr>
        </p:nvSpPr>
        <p:spPr/>
        <p:txBody>
          <a:bodyPr/>
          <a:lstStyle/>
          <a:p>
            <a:r>
              <a:rPr lang="en-US"/>
              <a:t>Properties of breadth-first search</a:t>
            </a:r>
          </a:p>
        </p:txBody>
      </p:sp>
      <p:sp>
        <p:nvSpPr>
          <p:cNvPr id="50183" name="Rectangle 3"/>
          <p:cNvSpPr>
            <a:spLocks noGrp="1" noChangeArrowheads="1"/>
          </p:cNvSpPr>
          <p:nvPr>
            <p:ph type="body" idx="1"/>
          </p:nvPr>
        </p:nvSpPr>
        <p:spPr>
          <a:xfrm>
            <a:off x="685800" y="1295400"/>
            <a:ext cx="8305800" cy="4572000"/>
          </a:xfrm>
        </p:spPr>
        <p:txBody>
          <a:bodyPr/>
          <a:lstStyle/>
          <a:p>
            <a:pPr defTabSz="457200"/>
            <a:r>
              <a:rPr lang="en-US" u="sng">
                <a:solidFill>
                  <a:srgbClr val="CC0099"/>
                </a:solidFill>
              </a:rPr>
              <a:t>Complete?</a:t>
            </a:r>
            <a:r>
              <a:rPr lang="en-US">
                <a:solidFill>
                  <a:srgbClr val="CC0099"/>
                </a:solidFill>
              </a:rPr>
              <a:t> 	</a:t>
            </a:r>
            <a:r>
              <a:rPr lang="en-US"/>
              <a:t>Yes (if </a:t>
            </a:r>
            <a:r>
              <a:rPr lang="en-US" i="1"/>
              <a:t>b</a:t>
            </a:r>
            <a:r>
              <a:rPr lang="en-US"/>
              <a:t> is finite)</a:t>
            </a:r>
          </a:p>
          <a:p>
            <a:pPr defTabSz="457200"/>
            <a:r>
              <a:rPr lang="en-US" u="sng">
                <a:solidFill>
                  <a:srgbClr val="CC0099"/>
                </a:solidFill>
              </a:rPr>
              <a:t>Time Complexity?</a:t>
            </a:r>
            <a:r>
              <a:rPr lang="en-US"/>
              <a:t> 	</a:t>
            </a:r>
            <a:r>
              <a:rPr lang="en-US" i="1"/>
              <a:t>1+b+b</a:t>
            </a:r>
            <a:r>
              <a:rPr lang="en-US" i="1" baseline="30000"/>
              <a:t>2</a:t>
            </a:r>
            <a:r>
              <a:rPr lang="en-US" i="1"/>
              <a:t>+b</a:t>
            </a:r>
            <a:r>
              <a:rPr lang="en-US" i="1" baseline="30000"/>
              <a:t>3</a:t>
            </a:r>
            <a:r>
              <a:rPr lang="en-US"/>
              <a:t>+… +</a:t>
            </a:r>
            <a:r>
              <a:rPr lang="en-US" i="1" err="1"/>
              <a:t>b</a:t>
            </a:r>
            <a:r>
              <a:rPr lang="en-US" i="1" baseline="30000" err="1"/>
              <a:t>d</a:t>
            </a:r>
            <a:r>
              <a:rPr lang="en-US"/>
              <a:t> = O(</a:t>
            </a:r>
            <a:r>
              <a:rPr lang="en-US" err="1"/>
              <a:t>b</a:t>
            </a:r>
            <a:r>
              <a:rPr lang="en-US" baseline="30000" err="1"/>
              <a:t>d</a:t>
            </a:r>
            <a:r>
              <a:rPr lang="en-US"/>
              <a:t>)</a:t>
            </a:r>
            <a:endParaRPr lang="en-US" i="1"/>
          </a:p>
          <a:p>
            <a:pPr defTabSz="457200"/>
            <a:r>
              <a:rPr lang="en-US" u="sng">
                <a:solidFill>
                  <a:srgbClr val="CC0099"/>
                </a:solidFill>
              </a:rPr>
              <a:t>Space Complexity?</a:t>
            </a:r>
            <a:r>
              <a:rPr lang="en-US"/>
              <a:t> </a:t>
            </a:r>
            <a:r>
              <a:rPr lang="en-US" i="1"/>
              <a:t>O(</a:t>
            </a:r>
            <a:r>
              <a:rPr lang="en-US" i="1" err="1"/>
              <a:t>b</a:t>
            </a:r>
            <a:r>
              <a:rPr lang="en-US" i="1" baseline="30000" err="1"/>
              <a:t>d</a:t>
            </a:r>
            <a:r>
              <a:rPr lang="en-US" i="1"/>
              <a:t>)</a:t>
            </a:r>
            <a:r>
              <a:rPr lang="en-US"/>
              <a:t> </a:t>
            </a:r>
            <a:r>
              <a:rPr lang="en-US" sz="2000"/>
              <a:t>(keeps every node in memory)</a:t>
            </a:r>
            <a:endParaRPr lang="en-US"/>
          </a:p>
          <a:p>
            <a:pPr defTabSz="457200"/>
            <a:r>
              <a:rPr lang="en-US" u="sng">
                <a:solidFill>
                  <a:srgbClr val="CC0099"/>
                </a:solidFill>
              </a:rPr>
              <a:t>Optimal?</a:t>
            </a:r>
            <a:r>
              <a:rPr lang="en-US"/>
              <a:t> 		Yes, if cost = 1 per step</a:t>
            </a:r>
            <a:br>
              <a:rPr lang="en-US"/>
            </a:br>
            <a:r>
              <a:rPr lang="en-US"/>
              <a:t>					(not optimal in general)</a:t>
            </a:r>
          </a:p>
          <a:p>
            <a:pPr defTabSz="457200"/>
            <a:endParaRPr lang="en-US">
              <a:solidFill>
                <a:srgbClr val="FF0000"/>
              </a:solidFill>
            </a:endParaRPr>
          </a:p>
          <a:p>
            <a:pPr defTabSz="457200"/>
            <a:endParaRPr lang="en-US" sz="2000"/>
          </a:p>
          <a:p>
            <a:pPr lvl="1" algn="ctr" defTabSz="457200">
              <a:buFontTx/>
              <a:buNone/>
            </a:pPr>
            <a:r>
              <a:rPr lang="en-US" sz="1800" i="1"/>
              <a:t>b: maximum branching factor of search tree</a:t>
            </a:r>
          </a:p>
          <a:p>
            <a:pPr lvl="1" algn="ctr" defTabSz="457200">
              <a:buFontTx/>
              <a:buNone/>
            </a:pPr>
            <a:r>
              <a:rPr lang="en-US" sz="1800" i="1"/>
              <a:t>d: depth of the least cost solution</a:t>
            </a:r>
          </a:p>
          <a:p>
            <a:pPr lvl="1" algn="ctr" defTabSz="457200">
              <a:buFontTx/>
              <a:buNone/>
            </a:pPr>
            <a:r>
              <a:rPr lang="en-US" sz="1800" i="1"/>
              <a:t>m: maximum depth of the state space (</a:t>
            </a:r>
            <a:r>
              <a:rPr lang="en-US" altLang="en-US" sz="1800" i="1">
                <a:sym typeface="Symbol" pitchFamily="18" charset="2"/>
              </a:rPr>
              <a:t>)</a:t>
            </a:r>
            <a:endParaRPr lang="en-US" sz="1800" i="1">
              <a:sym typeface="Symbol" pitchFamily="18" charset="2"/>
            </a:endParaRPr>
          </a:p>
          <a:p>
            <a:pPr lvl="1" algn="ctr" defTabSz="457200">
              <a:buFontTx/>
              <a:buNone/>
            </a:pPr>
            <a:endParaRPr lang="en-US"/>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54</a:t>
            </a:fld>
            <a:endParaRPr lang="en-US" altLang="en-US"/>
          </a:p>
        </p:txBody>
      </p:sp>
    </p:spTree>
    <p:extLst>
      <p:ext uri="{BB962C8B-B14F-4D97-AF65-F5344CB8AC3E}">
        <p14:creationId xmlns:p14="http://schemas.microsoft.com/office/powerpoint/2010/main" val="105132361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5800" y="6248400"/>
            <a:ext cx="2590800" cy="457200"/>
          </a:xfrm>
        </p:spPr>
        <p:txBody>
          <a:bodyPr/>
          <a:lstStyle/>
          <a:p>
            <a:pPr>
              <a:defRPr/>
            </a:pPr>
            <a:r>
              <a:rPr lang="en-US" dirty="0"/>
              <a:t>CIS 421/521 - Intro to AI - </a:t>
            </a:r>
            <a:r>
              <a:rPr lang="en-US" dirty="0" smtClean="0"/>
              <a:t>Summer 2019</a:t>
            </a:r>
            <a:endParaRPr lang="en-US" altLang="en-US" dirty="0"/>
          </a:p>
        </p:txBody>
      </p:sp>
      <p:sp>
        <p:nvSpPr>
          <p:cNvPr id="51205"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60589617-DF09-43CC-A781-BEC73FCA92C8}" type="slidenum">
              <a:rPr lang="en-US" altLang="en-US" sz="1400"/>
              <a:pPr/>
              <a:t>55</a:t>
            </a:fld>
            <a:endParaRPr lang="en-US" altLang="en-US" sz="1400"/>
          </a:p>
        </p:txBody>
      </p:sp>
      <p:sp>
        <p:nvSpPr>
          <p:cNvPr id="51206" name="Rectangle 2"/>
          <p:cNvSpPr>
            <a:spLocks noGrp="1" noChangeArrowheads="1"/>
          </p:cNvSpPr>
          <p:nvPr>
            <p:ph type="title"/>
          </p:nvPr>
        </p:nvSpPr>
        <p:spPr>
          <a:xfrm>
            <a:off x="685800" y="609600"/>
            <a:ext cx="8001000" cy="457200"/>
          </a:xfrm>
        </p:spPr>
        <p:txBody>
          <a:bodyPr/>
          <a:lstStyle/>
          <a:p>
            <a:r>
              <a:rPr lang="en-US"/>
              <a:t>Exponential Space </a:t>
            </a:r>
            <a:r>
              <a:rPr lang="en-US" sz="2800"/>
              <a:t>(and time)</a:t>
            </a:r>
            <a:r>
              <a:rPr lang="en-US"/>
              <a:t> Not Good...</a:t>
            </a:r>
          </a:p>
        </p:txBody>
      </p:sp>
      <p:sp>
        <p:nvSpPr>
          <p:cNvPr id="51207" name="Rectangle 3"/>
          <p:cNvSpPr>
            <a:spLocks noGrp="1" noChangeArrowheads="1"/>
          </p:cNvSpPr>
          <p:nvPr>
            <p:ph type="body" idx="1"/>
          </p:nvPr>
        </p:nvSpPr>
        <p:spPr>
          <a:xfrm>
            <a:off x="685800" y="1295400"/>
            <a:ext cx="7772400" cy="5072063"/>
          </a:xfrm>
        </p:spPr>
        <p:txBody>
          <a:bodyPr/>
          <a:lstStyle/>
          <a:p>
            <a:pPr lvl="1"/>
            <a:r>
              <a:rPr lang="en-US"/>
              <a:t>Exponential complexity uninformed search problems </a:t>
            </a:r>
            <a:r>
              <a:rPr lang="en-US" i="1">
                <a:solidFill>
                  <a:schemeClr val="accent2"/>
                </a:solidFill>
              </a:rPr>
              <a:t>cannot </a:t>
            </a:r>
            <a:r>
              <a:rPr lang="en-US"/>
              <a:t>be solved for any but the smallest instances.</a:t>
            </a:r>
          </a:p>
          <a:p>
            <a:pPr lvl="1"/>
            <a:r>
              <a:rPr lang="en-US" i="1">
                <a:solidFill>
                  <a:schemeClr val="accent2"/>
                </a:solidFill>
              </a:rPr>
              <a:t>(Memory </a:t>
            </a:r>
            <a:r>
              <a:rPr lang="en-US"/>
              <a:t>requirements are a bigger problem than </a:t>
            </a:r>
            <a:r>
              <a:rPr lang="en-US" i="1">
                <a:solidFill>
                  <a:schemeClr val="accent2"/>
                </a:solidFill>
              </a:rPr>
              <a:t>execution </a:t>
            </a:r>
            <a:r>
              <a:rPr lang="en-US"/>
              <a:t>time.)</a:t>
            </a:r>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lgn="ctr">
              <a:buFontTx/>
              <a:buNone/>
            </a:pPr>
            <a:r>
              <a:rPr lang="en-US" sz="1600"/>
              <a:t>	Fig 3.13  Assumes b=10, 1M</a:t>
            </a:r>
            <a:r>
              <a:rPr lang="en-US" sz="1600" baseline="30000"/>
              <a:t> </a:t>
            </a:r>
            <a:r>
              <a:rPr lang="en-US" sz="1600"/>
              <a:t>nodes/sec, 1000 bytes/node</a:t>
            </a:r>
          </a:p>
          <a:p>
            <a:pPr lvl="1"/>
            <a:endParaRPr lang="en-US" sz="1600"/>
          </a:p>
          <a:p>
            <a:pPr lvl="1"/>
            <a:endParaRPr lang="en-US"/>
          </a:p>
        </p:txBody>
      </p:sp>
      <p:graphicFrame>
        <p:nvGraphicFramePr>
          <p:cNvPr id="1210372" name="Group 4"/>
          <p:cNvGraphicFramePr>
            <a:graphicFrameLocks noGrp="1"/>
          </p:cNvGraphicFramePr>
          <p:nvPr>
            <p:extLst>
              <p:ext uri="{D42A27DB-BD31-4B8C-83A1-F6EECF244321}">
                <p14:modId xmlns:p14="http://schemas.microsoft.com/office/powerpoint/2010/main" val="3194243112"/>
              </p:ext>
            </p:extLst>
          </p:nvPr>
        </p:nvGraphicFramePr>
        <p:xfrm>
          <a:off x="1371600" y="2743200"/>
          <a:ext cx="6857999" cy="2714626"/>
        </p:xfrm>
        <a:graphic>
          <a:graphicData uri="http://schemas.openxmlformats.org/drawingml/2006/table">
            <a:tbl>
              <a:tblPr/>
              <a:tblGrid>
                <a:gridCol w="1714939">
                  <a:extLst>
                    <a:ext uri="{9D8B030D-6E8A-4147-A177-3AD203B41FA5}">
                      <a16:colId xmlns="" xmlns:a16="http://schemas.microsoft.com/office/drawing/2014/main" val="20000"/>
                    </a:ext>
                  </a:extLst>
                </a:gridCol>
                <a:gridCol w="1714938">
                  <a:extLst>
                    <a:ext uri="{9D8B030D-6E8A-4147-A177-3AD203B41FA5}">
                      <a16:colId xmlns="" xmlns:a16="http://schemas.microsoft.com/office/drawing/2014/main" val="20001"/>
                    </a:ext>
                  </a:extLst>
                </a:gridCol>
                <a:gridCol w="1713183">
                  <a:extLst>
                    <a:ext uri="{9D8B030D-6E8A-4147-A177-3AD203B41FA5}">
                      <a16:colId xmlns="" xmlns:a16="http://schemas.microsoft.com/office/drawing/2014/main" val="20002"/>
                    </a:ext>
                  </a:extLst>
                </a:gridCol>
                <a:gridCol w="1714939">
                  <a:extLst>
                    <a:ext uri="{9D8B030D-6E8A-4147-A177-3AD203B41FA5}">
                      <a16:colId xmlns="" xmlns:a16="http://schemas.microsoft.com/office/drawing/2014/main" val="20003"/>
                    </a:ext>
                  </a:extLst>
                </a:gridCol>
              </a:tblGrid>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DEPTH</a:t>
                      </a:r>
                    </a:p>
                  </a:txBody>
                  <a:tcPr marL="91430" marR="91430"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NODES</a:t>
                      </a:r>
                    </a:p>
                  </a:txBody>
                  <a:tcPr marL="91430" marR="9143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TIME</a:t>
                      </a:r>
                    </a:p>
                  </a:txBody>
                  <a:tcPr marL="91430" marR="9143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MEMORY</a:t>
                      </a:r>
                    </a:p>
                  </a:txBody>
                  <a:tcPr marL="91430" marR="91430"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2</a:t>
                      </a:r>
                    </a:p>
                  </a:txBody>
                  <a:tcPr marL="91430" marR="91430"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110</a:t>
                      </a:r>
                    </a:p>
                  </a:txBody>
                  <a:tcPr marL="91430" marR="9143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0.11 milliseconds</a:t>
                      </a:r>
                    </a:p>
                  </a:txBody>
                  <a:tcPr marL="91430" marR="9143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107  kilobytes</a:t>
                      </a:r>
                    </a:p>
                  </a:txBody>
                  <a:tcPr marL="91430" marR="91430"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 xmlns:a16="http://schemas.microsoft.com/office/drawing/2014/main" val="10001"/>
                  </a:ext>
                </a:extLst>
              </a:tr>
              <a:tr h="338138">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4</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11110</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 milliseconds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10.6 megabytes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6</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6</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 seconds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 gigabytes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 xmlns:a16="http://schemas.microsoft.com/office/drawing/2014/main" val="10003"/>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8</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8</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2 minutes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103 gigabytes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 xmlns:a16="http://schemas.microsoft.com/office/drawing/2014/main" val="10004"/>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10</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3 hours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 terabytes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 xmlns:a16="http://schemas.microsoft.com/office/drawing/2014/main" val="10005"/>
                  </a:ext>
                </a:extLst>
              </a:tr>
              <a:tr h="338138">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12</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12</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13 days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 </a:t>
                      </a:r>
                      <a:r>
                        <a:rPr kumimoji="0" lang="en-US" sz="1600" b="1" i="0" u="none" strike="noStrike" cap="none" normalizeH="0" baseline="0" err="1">
                          <a:ln>
                            <a:noFill/>
                          </a:ln>
                          <a:solidFill>
                            <a:schemeClr val="tx1"/>
                          </a:solidFill>
                          <a:effectLst/>
                          <a:latin typeface="Times" pitchFamily="18" charset="0"/>
                        </a:rPr>
                        <a:t>petabytes</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14</a:t>
                      </a:r>
                    </a:p>
                  </a:txBody>
                  <a:tcPr marL="91430" marR="91430"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14</a:t>
                      </a:r>
                    </a:p>
                  </a:txBody>
                  <a:tcPr marL="91430" marR="9143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3.5 years</a:t>
                      </a:r>
                    </a:p>
                  </a:txBody>
                  <a:tcPr marL="91430" marR="9143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99 </a:t>
                      </a:r>
                      <a:r>
                        <a:rPr kumimoji="0" lang="en-US" sz="1600" b="1" i="0" u="none" strike="noStrike" cap="none" normalizeH="0" baseline="0" err="1">
                          <a:ln>
                            <a:noFill/>
                          </a:ln>
                          <a:solidFill>
                            <a:schemeClr val="tx1"/>
                          </a:solidFill>
                          <a:effectLst/>
                          <a:latin typeface="Times" pitchFamily="18" charset="0"/>
                        </a:rPr>
                        <a:t>petabytles</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7"/>
                  </a:ext>
                </a:extLst>
              </a:tr>
            </a:tbl>
          </a:graphicData>
        </a:graphic>
      </p:graphicFrame>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55</a:t>
            </a:fld>
            <a:endParaRPr lang="en-US" altLang="en-US"/>
          </a:p>
        </p:txBody>
      </p:sp>
    </p:spTree>
    <p:extLst>
      <p:ext uri="{BB962C8B-B14F-4D97-AF65-F5344CB8AC3E}">
        <p14:creationId xmlns:p14="http://schemas.microsoft.com/office/powerpoint/2010/main" val="3698496193"/>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Rectangle 2"/>
          <p:cNvSpPr>
            <a:spLocks noGrp="1" noChangeArrowheads="1"/>
          </p:cNvSpPr>
          <p:nvPr>
            <p:ph type="title"/>
          </p:nvPr>
        </p:nvSpPr>
        <p:spPr/>
        <p:txBody>
          <a:bodyPr/>
          <a:lstStyle/>
          <a:p>
            <a:r>
              <a:rPr lang="en-US"/>
              <a:t>Review: Depth-first search</a:t>
            </a:r>
          </a:p>
        </p:txBody>
      </p:sp>
      <p:sp>
        <p:nvSpPr>
          <p:cNvPr id="53255" name="Rectangle 3"/>
          <p:cNvSpPr>
            <a:spLocks noGrp="1" noChangeArrowheads="1"/>
          </p:cNvSpPr>
          <p:nvPr>
            <p:ph type="body" idx="1"/>
          </p:nvPr>
        </p:nvSpPr>
        <p:spPr>
          <a:xfrm>
            <a:off x="304800" y="1524000"/>
            <a:ext cx="8458200" cy="4114800"/>
          </a:xfrm>
        </p:spPr>
        <p:txBody>
          <a:bodyPr/>
          <a:lstStyle/>
          <a:p>
            <a:r>
              <a:rPr lang="en-US" sz="2800"/>
              <a:t>Idea: </a:t>
            </a:r>
          </a:p>
          <a:p>
            <a:pPr lvl="1"/>
            <a:r>
              <a:rPr lang="en-US" sz="2400"/>
              <a:t>Expand </a:t>
            </a:r>
            <a:r>
              <a:rPr lang="en-US" sz="2400" i="1">
                <a:solidFill>
                  <a:schemeClr val="accent2"/>
                </a:solidFill>
              </a:rPr>
              <a:t>deepest </a:t>
            </a:r>
            <a:r>
              <a:rPr lang="en-US" sz="2400"/>
              <a:t>unexpanded node</a:t>
            </a:r>
          </a:p>
          <a:p>
            <a:pPr lvl="1"/>
            <a:endParaRPr lang="en-US" sz="2400"/>
          </a:p>
          <a:p>
            <a:r>
              <a:rPr lang="en-US" sz="2800" u="sng"/>
              <a:t>Implementation:</a:t>
            </a:r>
          </a:p>
          <a:p>
            <a:pPr lvl="1"/>
            <a:r>
              <a:rPr lang="en-US" sz="2400" i="1">
                <a:solidFill>
                  <a:schemeClr val="accent2"/>
                </a:solidFill>
              </a:rPr>
              <a:t>frontier </a:t>
            </a:r>
            <a:r>
              <a:rPr lang="en-US" sz="2400"/>
              <a:t>is LIFO (Last-In-First-Out) Queue:</a:t>
            </a:r>
          </a:p>
          <a:p>
            <a:pPr lvl="2"/>
            <a:r>
              <a:rPr lang="en-US" sz="2000"/>
              <a:t>Put successors at the </a:t>
            </a:r>
            <a:r>
              <a:rPr lang="en-US" sz="2000" i="1"/>
              <a:t>front </a:t>
            </a:r>
            <a:r>
              <a:rPr lang="en-US" sz="2000"/>
              <a:t>of </a:t>
            </a:r>
            <a:r>
              <a:rPr lang="en-US" sz="2000" i="1">
                <a:solidFill>
                  <a:schemeClr val="accent2"/>
                </a:solidFill>
              </a:rPr>
              <a:t>frontier </a:t>
            </a:r>
            <a:r>
              <a:rPr lang="en-US" sz="200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56</a:t>
            </a:fld>
            <a:endParaRPr lang="en-US"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63686" y="2895600"/>
            <a:ext cx="5941423" cy="4457227"/>
          </a:xfrm>
          <a:prstGeom prst="rect">
            <a:avLst/>
          </a:prstGeom>
          <a:noFill/>
        </p:spPr>
      </p:pic>
      <p:sp>
        <p:nvSpPr>
          <p:cNvPr id="7" name="TextBox 6"/>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4271744756"/>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6" name="Rectangle 2"/>
          <p:cNvSpPr>
            <a:spLocks noGrp="1" noChangeArrowheads="1"/>
          </p:cNvSpPr>
          <p:nvPr>
            <p:ph type="title"/>
          </p:nvPr>
        </p:nvSpPr>
        <p:spPr/>
        <p:txBody>
          <a:bodyPr/>
          <a:lstStyle/>
          <a:p>
            <a:r>
              <a:rPr lang="en-US" sz="2800"/>
              <a:t>Properties of depth-first search</a:t>
            </a:r>
          </a:p>
        </p:txBody>
      </p:sp>
      <p:sp>
        <p:nvSpPr>
          <p:cNvPr id="56327" name="Rectangle 3"/>
          <p:cNvSpPr>
            <a:spLocks noGrp="1" noChangeArrowheads="1"/>
          </p:cNvSpPr>
          <p:nvPr>
            <p:ph type="body" idx="1"/>
          </p:nvPr>
        </p:nvSpPr>
        <p:spPr/>
        <p:txBody>
          <a:bodyPr/>
          <a:lstStyle/>
          <a:p>
            <a:pPr>
              <a:lnSpc>
                <a:spcPct val="90000"/>
              </a:lnSpc>
            </a:pPr>
            <a:r>
              <a:rPr lang="en-US" sz="2000" u="sng">
                <a:solidFill>
                  <a:srgbClr val="CC0099"/>
                </a:solidFill>
              </a:rPr>
              <a:t>Complete?</a:t>
            </a:r>
            <a:r>
              <a:rPr lang="en-US" sz="2000"/>
              <a:t> 	No: fails in infinite-depth spaces, spaces with loops</a:t>
            </a:r>
          </a:p>
          <a:p>
            <a:pPr lvl="1">
              <a:lnSpc>
                <a:spcPct val="90000"/>
              </a:lnSpc>
            </a:pPr>
            <a:r>
              <a:rPr lang="en-US" sz="1800"/>
              <a:t>Modify to avoid repeated states along path</a:t>
            </a:r>
          </a:p>
          <a:p>
            <a:pPr lvl="2">
              <a:lnSpc>
                <a:spcPct val="90000"/>
              </a:lnSpc>
              <a:buFontTx/>
              <a:buNone/>
            </a:pPr>
            <a:r>
              <a:rPr lang="en-US" sz="1600">
                <a:sym typeface="Wingdings" pitchFamily="2" charset="2"/>
              </a:rPr>
              <a:t></a:t>
            </a:r>
            <a:r>
              <a:rPr lang="en-US" sz="1600"/>
              <a:t> complete in finite spaces</a:t>
            </a:r>
          </a:p>
          <a:p>
            <a:pPr>
              <a:lnSpc>
                <a:spcPct val="90000"/>
              </a:lnSpc>
            </a:pPr>
            <a:r>
              <a:rPr lang="en-US" sz="2000" u="sng">
                <a:solidFill>
                  <a:srgbClr val="CC0099"/>
                </a:solidFill>
              </a:rPr>
              <a:t>Time?</a:t>
            </a:r>
            <a:r>
              <a:rPr lang="en-US" sz="2000"/>
              <a:t> 	</a:t>
            </a:r>
            <a:r>
              <a:rPr lang="en-US" sz="2000" i="1"/>
              <a:t>O(</a:t>
            </a:r>
            <a:r>
              <a:rPr lang="en-US" sz="2000" i="1" err="1"/>
              <a:t>b</a:t>
            </a:r>
            <a:r>
              <a:rPr lang="en-US" sz="2000" i="1" baseline="30000" err="1"/>
              <a:t>m</a:t>
            </a:r>
            <a:r>
              <a:rPr lang="en-US" sz="2000" i="1"/>
              <a:t>)</a:t>
            </a:r>
            <a:r>
              <a:rPr lang="en-US" sz="2000"/>
              <a:t>: terrible if </a:t>
            </a:r>
            <a:r>
              <a:rPr lang="en-US" sz="2000" i="1"/>
              <a:t>m</a:t>
            </a:r>
            <a:r>
              <a:rPr lang="en-US" sz="2000"/>
              <a:t> is much larger than </a:t>
            </a:r>
            <a:r>
              <a:rPr lang="en-US" sz="2000" i="1"/>
              <a:t>d</a:t>
            </a:r>
          </a:p>
          <a:p>
            <a:pPr lvl="1">
              <a:lnSpc>
                <a:spcPct val="90000"/>
              </a:lnSpc>
            </a:pPr>
            <a:r>
              <a:rPr lang="en-US" sz="1800"/>
              <a:t> but if solutions are dense, may be much faster than breadth-first</a:t>
            </a:r>
          </a:p>
          <a:p>
            <a:pPr lvl="1">
              <a:lnSpc>
                <a:spcPct val="90000"/>
              </a:lnSpc>
            </a:pPr>
            <a:endParaRPr lang="en-US" sz="1800"/>
          </a:p>
          <a:p>
            <a:pPr>
              <a:lnSpc>
                <a:spcPct val="90000"/>
              </a:lnSpc>
            </a:pPr>
            <a:r>
              <a:rPr lang="en-US" sz="2000" u="sng">
                <a:solidFill>
                  <a:srgbClr val="CC0099"/>
                </a:solidFill>
              </a:rPr>
              <a:t>Space?</a:t>
            </a:r>
            <a:r>
              <a:rPr lang="en-US" sz="2000"/>
              <a:t> 	</a:t>
            </a:r>
            <a:r>
              <a:rPr lang="en-US" sz="2000" i="1"/>
              <a:t>O(b</a:t>
            </a:r>
            <a:r>
              <a:rPr lang="en-US" sz="2000" i="1">
                <a:sym typeface="Symbol" pitchFamily="18" charset="2"/>
              </a:rPr>
              <a:t>*</a:t>
            </a:r>
            <a:r>
              <a:rPr lang="en-US" sz="2000" i="1"/>
              <a:t>m), </a:t>
            </a:r>
            <a:r>
              <a:rPr lang="en-US" sz="2000"/>
              <a:t>i.e., linear space!</a:t>
            </a:r>
          </a:p>
          <a:p>
            <a:pPr>
              <a:lnSpc>
                <a:spcPct val="90000"/>
              </a:lnSpc>
            </a:pPr>
            <a:endParaRPr lang="en-US" sz="2000"/>
          </a:p>
          <a:p>
            <a:pPr>
              <a:lnSpc>
                <a:spcPct val="90000"/>
              </a:lnSpc>
            </a:pPr>
            <a:r>
              <a:rPr lang="en-US" sz="2000" u="sng">
                <a:solidFill>
                  <a:srgbClr val="CC0099"/>
                </a:solidFill>
              </a:rPr>
              <a:t>Optimal?</a:t>
            </a:r>
            <a:r>
              <a:rPr lang="en-US" sz="2000"/>
              <a:t> 	No</a:t>
            </a:r>
          </a:p>
          <a:p>
            <a:pPr>
              <a:lnSpc>
                <a:spcPct val="90000"/>
              </a:lnSpc>
            </a:pPr>
            <a:endParaRPr lang="en-US" sz="2000"/>
          </a:p>
          <a:p>
            <a:pPr lvl="1" algn="ctr">
              <a:lnSpc>
                <a:spcPct val="90000"/>
              </a:lnSpc>
              <a:buFontTx/>
              <a:buNone/>
            </a:pPr>
            <a:r>
              <a:rPr lang="en-US" sz="1800" i="1"/>
              <a:t>b: maximum branching factor of search tree</a:t>
            </a:r>
          </a:p>
          <a:p>
            <a:pPr lvl="1" algn="ctr">
              <a:lnSpc>
                <a:spcPct val="90000"/>
              </a:lnSpc>
              <a:buFontTx/>
              <a:buNone/>
            </a:pPr>
            <a:r>
              <a:rPr lang="en-US" sz="1800" i="1"/>
              <a:t>d: depth of the least cost solution</a:t>
            </a:r>
          </a:p>
          <a:p>
            <a:pPr lvl="1" algn="ctr">
              <a:lnSpc>
                <a:spcPct val="90000"/>
              </a:lnSpc>
              <a:buFontTx/>
              <a:buNone/>
            </a:pPr>
            <a:r>
              <a:rPr lang="en-US" sz="1800" i="1"/>
              <a:t>m: maximum depth of the state space (</a:t>
            </a:r>
            <a:r>
              <a:rPr lang="en-US" altLang="en-US" sz="1800" i="1">
                <a:sym typeface="Symbol" pitchFamily="18" charset="2"/>
              </a:rPr>
              <a:t>)</a:t>
            </a:r>
            <a:endParaRPr lang="en-US" sz="1800" i="1">
              <a:sym typeface="Symbol" pitchFamily="18" charset="2"/>
            </a:endParaRPr>
          </a:p>
          <a:p>
            <a:pPr>
              <a:lnSpc>
                <a:spcPct val="90000"/>
              </a:lnSpc>
            </a:pPr>
            <a:endParaRPr lang="en-US" sz="2000"/>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57</a:t>
            </a:fld>
            <a:endParaRPr lang="en-US" altLang="en-US"/>
          </a:p>
        </p:txBody>
      </p:sp>
    </p:spTree>
    <p:extLst>
      <p:ext uri="{BB962C8B-B14F-4D97-AF65-F5344CB8AC3E}">
        <p14:creationId xmlns:p14="http://schemas.microsoft.com/office/powerpoint/2010/main" val="2327588717"/>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0" name="Rectangle 2"/>
          <p:cNvSpPr>
            <a:spLocks noGrp="1" noChangeArrowheads="1"/>
          </p:cNvSpPr>
          <p:nvPr>
            <p:ph type="title"/>
          </p:nvPr>
        </p:nvSpPr>
        <p:spPr/>
        <p:txBody>
          <a:bodyPr/>
          <a:lstStyle/>
          <a:p>
            <a:r>
              <a:rPr lang="en-US"/>
              <a:t>Depth-first vs Breadth-first</a:t>
            </a:r>
          </a:p>
        </p:txBody>
      </p:sp>
      <p:sp>
        <p:nvSpPr>
          <p:cNvPr id="57351" name="Rectangle 3"/>
          <p:cNvSpPr>
            <a:spLocks noGrp="1" noChangeArrowheads="1"/>
          </p:cNvSpPr>
          <p:nvPr>
            <p:ph type="body" idx="1"/>
          </p:nvPr>
        </p:nvSpPr>
        <p:spPr/>
        <p:txBody>
          <a:bodyPr/>
          <a:lstStyle/>
          <a:p>
            <a:r>
              <a:rPr lang="en-US" sz="2800"/>
              <a:t>Use depth-first if</a:t>
            </a:r>
          </a:p>
          <a:p>
            <a:pPr lvl="1"/>
            <a:r>
              <a:rPr lang="en-US" sz="2400" i="1">
                <a:solidFill>
                  <a:srgbClr val="C00000"/>
                </a:solidFill>
              </a:rPr>
              <a:t>Space is restricted</a:t>
            </a:r>
            <a:r>
              <a:rPr lang="en-US" sz="2400">
                <a:solidFill>
                  <a:srgbClr val="C00000"/>
                </a:solidFill>
              </a:rPr>
              <a:t> </a:t>
            </a:r>
          </a:p>
          <a:p>
            <a:pPr lvl="1"/>
            <a:r>
              <a:rPr lang="en-US" sz="2400"/>
              <a:t>There are many possible solutions with long paths and wrong paths are usually terminated quickly</a:t>
            </a:r>
          </a:p>
          <a:p>
            <a:pPr lvl="1"/>
            <a:r>
              <a:rPr lang="en-US" sz="2400"/>
              <a:t>Search can be fine-tuned quickly</a:t>
            </a:r>
          </a:p>
          <a:p>
            <a:endParaRPr lang="en-US" sz="2800"/>
          </a:p>
          <a:p>
            <a:r>
              <a:rPr lang="en-US" sz="2800"/>
              <a:t>Use breadth-first if</a:t>
            </a:r>
          </a:p>
          <a:p>
            <a:pPr lvl="1"/>
            <a:r>
              <a:rPr lang="en-US" sz="2400" i="1">
                <a:solidFill>
                  <a:srgbClr val="C00000"/>
                </a:solidFill>
              </a:rPr>
              <a:t>Possible infinite paths</a:t>
            </a:r>
          </a:p>
          <a:p>
            <a:pPr lvl="1"/>
            <a:r>
              <a:rPr lang="en-US" sz="2400"/>
              <a:t>Some solutions have short paths</a:t>
            </a:r>
          </a:p>
          <a:p>
            <a:pPr lvl="1"/>
            <a:r>
              <a:rPr lang="en-US" sz="2400"/>
              <a:t>Can quickly discard unlikely paths</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58</a:t>
            </a:fld>
            <a:endParaRPr lang="en-US" altLang="en-US"/>
          </a:p>
        </p:txBody>
      </p:sp>
    </p:spTree>
    <p:extLst>
      <p:ext uri="{BB962C8B-B14F-4D97-AF65-F5344CB8AC3E}">
        <p14:creationId xmlns:p14="http://schemas.microsoft.com/office/powerpoint/2010/main" val="336020716"/>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a:t>Outline for today’s lecture</a:t>
            </a:r>
          </a:p>
        </p:txBody>
      </p:sp>
      <p:sp>
        <p:nvSpPr>
          <p:cNvPr id="16389" name="Rectangle 3"/>
          <p:cNvSpPr>
            <a:spLocks noGrp="1" noChangeArrowheads="1"/>
          </p:cNvSpPr>
          <p:nvPr>
            <p:ph type="body" idx="1"/>
          </p:nvPr>
        </p:nvSpPr>
        <p:spPr/>
        <p:txBody>
          <a:bodyPr/>
          <a:lstStyle/>
          <a:p>
            <a:r>
              <a:rPr lang="en-US"/>
              <a:t>Formulating Search Problems – An Example</a:t>
            </a:r>
          </a:p>
          <a:p>
            <a:endParaRPr lang="en-US"/>
          </a:p>
          <a:p>
            <a:r>
              <a:rPr lang="en-US"/>
              <a:t>Search Fundamentals</a:t>
            </a:r>
          </a:p>
          <a:p>
            <a:endParaRPr lang="en-US" i="1">
              <a:solidFill>
                <a:srgbClr val="FF0000"/>
              </a:solidFill>
            </a:endParaRPr>
          </a:p>
          <a:p>
            <a:r>
              <a:rPr lang="en-US"/>
              <a:t>Introduction to Uninformed Search </a:t>
            </a:r>
          </a:p>
          <a:p>
            <a:pPr lvl="1"/>
            <a:r>
              <a:rPr lang="en-US" sz="2400"/>
              <a:t>Review of Breadth first and Depth-first search</a:t>
            </a:r>
          </a:p>
          <a:p>
            <a:pPr lvl="1"/>
            <a:endParaRPr lang="en-US"/>
          </a:p>
          <a:p>
            <a:pPr>
              <a:lnSpc>
                <a:spcPct val="90000"/>
              </a:lnSpc>
            </a:pPr>
            <a:r>
              <a:rPr lang="en-US" sz="2500" i="1">
                <a:solidFill>
                  <a:srgbClr val="FF0000"/>
                </a:solidFill>
              </a:rPr>
              <a:t>Iterative deepening search (AIMA 3.4.4-5)</a:t>
            </a:r>
          </a:p>
          <a:p>
            <a:pPr lvl="1">
              <a:lnSpc>
                <a:spcPct val="90000"/>
              </a:lnSpc>
            </a:pPr>
            <a:r>
              <a:rPr lang="en-US" sz="2400" i="1">
                <a:solidFill>
                  <a:srgbClr val="FF0000"/>
                </a:solidFill>
              </a:rPr>
              <a:t>Strange Subroutine: Depth-limited search</a:t>
            </a:r>
          </a:p>
          <a:p>
            <a:pPr lvl="1">
              <a:lnSpc>
                <a:spcPct val="90000"/>
              </a:lnSpc>
            </a:pPr>
            <a:r>
              <a:rPr lang="en-US" sz="2400" i="1">
                <a:solidFill>
                  <a:srgbClr val="FF0000"/>
                </a:solidFill>
              </a:rPr>
              <a:t>Depth-limited search + iteration = WIN!!</a:t>
            </a:r>
          </a:p>
          <a:p>
            <a:pPr lvl="1">
              <a:lnSpc>
                <a:spcPct val="90000"/>
              </a:lnSpc>
            </a:pPr>
            <a:endParaRPr lang="en-US" sz="210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59</a:t>
            </a:fld>
            <a:endParaRPr lang="en-US" altLang="en-US"/>
          </a:p>
        </p:txBody>
      </p:sp>
    </p:spTree>
    <p:extLst>
      <p:ext uri="{BB962C8B-B14F-4D97-AF65-F5344CB8AC3E}">
        <p14:creationId xmlns:p14="http://schemas.microsoft.com/office/powerpoint/2010/main" val="363963924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85800" y="477206"/>
            <a:ext cx="6771989" cy="6406956"/>
          </a:xfrm>
          <a:prstGeom prst="rect">
            <a:avLst/>
          </a:prstGeom>
        </p:spPr>
      </p:pic>
      <p:sp>
        <p:nvSpPr>
          <p:cNvPr id="24580" name="Rectangle 2"/>
          <p:cNvSpPr>
            <a:spLocks noGrp="1" noChangeArrowheads="1"/>
          </p:cNvSpPr>
          <p:nvPr>
            <p:ph type="title"/>
          </p:nvPr>
        </p:nvSpPr>
        <p:spPr/>
        <p:txBody>
          <a:bodyPr/>
          <a:lstStyle/>
          <a:p>
            <a:r>
              <a:rPr lang="en-US" dirty="0" smtClean="0"/>
              <a:t>Agents</a:t>
            </a:r>
            <a:endParaRPr lang="en-US" dirty="0"/>
          </a:p>
        </p:txBody>
      </p:sp>
      <p:sp>
        <p:nvSpPr>
          <p:cNvPr id="24582" name="Rectangle 3"/>
          <p:cNvSpPr>
            <a:spLocks noGrp="1" noChangeArrowheads="1"/>
          </p:cNvSpPr>
          <p:nvPr>
            <p:ph type="body" sz="half" idx="2"/>
          </p:nvPr>
        </p:nvSpPr>
        <p:spPr/>
        <p:txBody>
          <a:bodyPr/>
          <a:lstStyle/>
          <a:p>
            <a:pPr>
              <a:buFont typeface="Symbol" pitchFamily="18" charset="2"/>
              <a:buNone/>
            </a:pPr>
            <a:endParaRPr lang="en-US" sz="1800" dirty="0"/>
          </a:p>
          <a:p>
            <a:pPr>
              <a:buFont typeface="Symbol" pitchFamily="18" charset="2"/>
              <a:buNone/>
            </a:pPr>
            <a:endParaRPr lang="en-US" sz="1800" dirty="0"/>
          </a:p>
          <a:p>
            <a:pPr>
              <a:buFont typeface="Symbol" pitchFamily="18" charset="2"/>
              <a:buNone/>
            </a:pPr>
            <a:endParaRPr lang="en-US" sz="1800" dirty="0"/>
          </a:p>
          <a:p>
            <a:endParaRPr lang="en-US" sz="1800" dirty="0"/>
          </a:p>
          <a:p>
            <a:endParaRPr lang="en-US" sz="1800" dirty="0"/>
          </a:p>
          <a:p>
            <a:endParaRPr lang="en-US" sz="1800" dirty="0"/>
          </a:p>
          <a:p>
            <a:endParaRPr lang="en-US" sz="1800" dirty="0"/>
          </a:p>
          <a:p>
            <a:endParaRPr lang="en-US" sz="1800" dirty="0"/>
          </a:p>
        </p:txBody>
      </p:sp>
      <p:sp>
        <p:nvSpPr>
          <p:cNvPr id="24584" name="Text Box 10"/>
          <p:cNvSpPr txBox="1">
            <a:spLocks noChangeArrowheads="1"/>
          </p:cNvSpPr>
          <p:nvPr/>
        </p:nvSpPr>
        <p:spPr bwMode="auto">
          <a:xfrm>
            <a:off x="5383755" y="1473926"/>
            <a:ext cx="3429000" cy="4413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20000"/>
              </a:spcBef>
              <a:buClr>
                <a:srgbClr val="000099"/>
              </a:buClr>
              <a:buSzPct val="100000"/>
              <a:buFont typeface="Symbol" pitchFamily="18" charset="2"/>
              <a:buChar char="·"/>
            </a:pPr>
            <a:r>
              <a:rPr lang="en-US" b="1" dirty="0" smtClean="0">
                <a:solidFill>
                  <a:srgbClr val="000000"/>
                </a:solidFill>
                <a:latin typeface="Arial" charset="0"/>
              </a:rPr>
              <a:t> An </a:t>
            </a:r>
            <a:r>
              <a:rPr lang="en-US" b="1" i="1" dirty="0" smtClean="0">
                <a:solidFill>
                  <a:srgbClr val="3333CC"/>
                </a:solidFill>
                <a:latin typeface="Arial" charset="0"/>
              </a:rPr>
              <a:t>agent </a:t>
            </a:r>
            <a:r>
              <a:rPr lang="en-US" b="1" dirty="0" smtClean="0">
                <a:solidFill>
                  <a:srgbClr val="000000"/>
                </a:solidFill>
                <a:latin typeface="Arial" charset="0"/>
              </a:rPr>
              <a:t>is anything that perceives its environment through </a:t>
            </a:r>
            <a:r>
              <a:rPr lang="en-US" b="1" i="1" dirty="0" smtClean="0">
                <a:solidFill>
                  <a:srgbClr val="3333CC"/>
                </a:solidFill>
                <a:latin typeface="Arial" charset="0"/>
              </a:rPr>
              <a:t>sensors </a:t>
            </a:r>
            <a:r>
              <a:rPr lang="en-US" b="1" dirty="0" smtClean="0">
                <a:solidFill>
                  <a:srgbClr val="000000"/>
                </a:solidFill>
                <a:latin typeface="Arial" charset="0"/>
              </a:rPr>
              <a:t>and can act on its environment through </a:t>
            </a:r>
            <a:r>
              <a:rPr lang="en-US" b="1" i="1" dirty="0" smtClean="0">
                <a:solidFill>
                  <a:srgbClr val="3333CC"/>
                </a:solidFill>
                <a:latin typeface="Arial" charset="0"/>
              </a:rPr>
              <a:t>actuators</a:t>
            </a:r>
          </a:p>
          <a:p>
            <a:pPr>
              <a:spcBef>
                <a:spcPct val="20000"/>
              </a:spcBef>
              <a:buClr>
                <a:srgbClr val="000099"/>
              </a:buClr>
              <a:buSzPct val="100000"/>
              <a:buFont typeface="Symbol" pitchFamily="18" charset="2"/>
              <a:buChar char="·"/>
            </a:pPr>
            <a:r>
              <a:rPr lang="en-US" b="1" i="1" dirty="0">
                <a:solidFill>
                  <a:srgbClr val="3333CC"/>
                </a:solidFill>
                <a:latin typeface="Arial" charset="0"/>
              </a:rPr>
              <a:t> </a:t>
            </a:r>
            <a:r>
              <a:rPr lang="en-US" b="1" dirty="0" smtClean="0">
                <a:solidFill>
                  <a:srgbClr val="000000"/>
                </a:solidFill>
                <a:latin typeface="Arial" charset="0"/>
              </a:rPr>
              <a:t>A </a:t>
            </a:r>
            <a:r>
              <a:rPr lang="en-US" b="1" i="1" dirty="0" smtClean="0">
                <a:solidFill>
                  <a:srgbClr val="3333CC"/>
                </a:solidFill>
                <a:latin typeface="Arial" charset="0"/>
              </a:rPr>
              <a:t>percept </a:t>
            </a:r>
            <a:r>
              <a:rPr lang="en-US" b="1" dirty="0" smtClean="0">
                <a:solidFill>
                  <a:srgbClr val="000000"/>
                </a:solidFill>
                <a:latin typeface="Arial" charset="0"/>
              </a:rPr>
              <a:t>is the agent’s perceptual inputs at any given instance</a:t>
            </a:r>
            <a:endParaRPr lang="en-US" i="1" dirty="0" smtClean="0">
              <a:solidFill>
                <a:srgbClr val="000000"/>
              </a:solidFill>
            </a:endParaRPr>
          </a:p>
          <a:p>
            <a:pPr>
              <a:spcBef>
                <a:spcPct val="50000"/>
              </a:spcBef>
            </a:pPr>
            <a:endParaRPr lang="en-US" dirty="0">
              <a:solidFill>
                <a:srgbClr val="000000"/>
              </a:solidFill>
            </a:endParaRPr>
          </a:p>
        </p:txBody>
      </p:sp>
      <p:sp>
        <p:nvSpPr>
          <p:cNvPr id="5" name="Slide Number Placeholder 4"/>
          <p:cNvSpPr>
            <a:spLocks noGrp="1"/>
          </p:cNvSpPr>
          <p:nvPr>
            <p:ph type="sldNum" sz="quarter" idx="12"/>
          </p:nvPr>
        </p:nvSpPr>
        <p:spPr/>
        <p:txBody>
          <a:bodyPr/>
          <a:lstStyle/>
          <a:p>
            <a:pPr>
              <a:defRPr/>
            </a:pPr>
            <a:fld id="{41B2BE72-86C1-4014-90AF-6A8398308A80}" type="slidenum">
              <a:rPr lang="en-US" altLang="en-US" smtClean="0">
                <a:solidFill>
                  <a:srgbClr val="000000"/>
                </a:solidFill>
              </a:rPr>
              <a:pPr>
                <a:defRPr/>
              </a:pPr>
              <a:t>6</a:t>
            </a:fld>
            <a:endParaRPr lang="en-US" altLang="en-US">
              <a:solidFill>
                <a:srgbClr val="000000"/>
              </a:solidFill>
            </a:endParaRPr>
          </a:p>
        </p:txBody>
      </p:sp>
    </p:spTree>
    <p:extLst>
      <p:ext uri="{BB962C8B-B14F-4D97-AF65-F5344CB8AC3E}">
        <p14:creationId xmlns:p14="http://schemas.microsoft.com/office/powerpoint/2010/main" val="211837724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3"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F88F3560-0145-4738-8DB2-1BBDDEF7F1E2}" type="slidenum">
              <a:rPr lang="en-US" altLang="en-US" sz="1400"/>
              <a:pPr/>
              <a:t>60</a:t>
            </a:fld>
            <a:endParaRPr lang="en-US" altLang="en-US" sz="1400"/>
          </a:p>
        </p:txBody>
      </p:sp>
      <p:sp>
        <p:nvSpPr>
          <p:cNvPr id="68614" name="Rectangle 2"/>
          <p:cNvSpPr>
            <a:spLocks noGrp="1" noChangeArrowheads="1"/>
          </p:cNvSpPr>
          <p:nvPr>
            <p:ph type="title"/>
          </p:nvPr>
        </p:nvSpPr>
        <p:spPr/>
        <p:txBody>
          <a:bodyPr/>
          <a:lstStyle/>
          <a:p>
            <a:r>
              <a:rPr lang="en-US" altLang="en-US"/>
              <a:t>Search Conundrum</a:t>
            </a:r>
          </a:p>
        </p:txBody>
      </p:sp>
      <p:sp>
        <p:nvSpPr>
          <p:cNvPr id="68615" name="Rectangle 3"/>
          <p:cNvSpPr>
            <a:spLocks noGrp="1" noChangeArrowheads="1"/>
          </p:cNvSpPr>
          <p:nvPr>
            <p:ph type="body" idx="1"/>
          </p:nvPr>
        </p:nvSpPr>
        <p:spPr/>
        <p:txBody>
          <a:bodyPr/>
          <a:lstStyle/>
          <a:p>
            <a:pPr>
              <a:lnSpc>
                <a:spcPct val="90000"/>
              </a:lnSpc>
            </a:pPr>
            <a:r>
              <a:rPr lang="en-US" altLang="en-US" sz="3200"/>
              <a:t>Breadth-first</a:t>
            </a:r>
          </a:p>
          <a:p>
            <a:pPr marL="457200" lvl="1" indent="0">
              <a:lnSpc>
                <a:spcPct val="90000"/>
              </a:lnSpc>
              <a:buNone/>
            </a:pPr>
            <a:r>
              <a:rPr lang="en-US" altLang="en-US" sz="2800">
                <a:solidFill>
                  <a:srgbClr val="00B05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Complete, </a:t>
            </a:r>
          </a:p>
          <a:p>
            <a:pPr marL="457200" lvl="1" indent="0">
              <a:lnSpc>
                <a:spcPct val="90000"/>
              </a:lnSpc>
              <a:buNone/>
            </a:pPr>
            <a:r>
              <a:rPr lang="en-US" altLang="en-US" sz="2800">
                <a:solidFill>
                  <a:srgbClr val="00B05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Optimal</a:t>
            </a:r>
            <a:br>
              <a:rPr lang="en-US" altLang="en-US" sz="2800"/>
            </a:br>
            <a:r>
              <a:rPr lang="en-US" altLang="en-US" sz="2800">
                <a:solidFill>
                  <a:srgbClr val="C00000"/>
                </a:solidFill>
                <a:latin typeface="Engravers MT" panose="02090707080505020304" pitchFamily="18" charset="0"/>
                <a:sym typeface="Wingdings" panose="05000000000000000000" pitchFamily="2" charset="2"/>
              </a:rPr>
              <a:t> </a:t>
            </a:r>
            <a:r>
              <a:rPr lang="en-US" altLang="en-US" sz="2800" i="1"/>
              <a:t>but </a:t>
            </a:r>
            <a:r>
              <a:rPr lang="en-US" altLang="en-US" sz="2800"/>
              <a:t>uses </a:t>
            </a:r>
            <a:r>
              <a:rPr lang="en-US" altLang="en-US" sz="2800" i="1"/>
              <a:t>O(</a:t>
            </a:r>
            <a:r>
              <a:rPr lang="en-US" altLang="en-US" sz="2800" i="1" err="1"/>
              <a:t>b</a:t>
            </a:r>
            <a:r>
              <a:rPr lang="en-US" altLang="en-US" sz="2800" i="1" baseline="30000" err="1"/>
              <a:t>d</a:t>
            </a:r>
            <a:r>
              <a:rPr lang="en-US" altLang="en-US" sz="2800"/>
              <a:t>) space</a:t>
            </a:r>
          </a:p>
          <a:p>
            <a:pPr marL="457200" lvl="1" indent="0">
              <a:lnSpc>
                <a:spcPct val="90000"/>
              </a:lnSpc>
              <a:buNone/>
            </a:pPr>
            <a:endParaRPr lang="en-US" altLang="en-US" sz="200" i="1"/>
          </a:p>
          <a:p>
            <a:pPr>
              <a:lnSpc>
                <a:spcPct val="90000"/>
              </a:lnSpc>
            </a:pPr>
            <a:r>
              <a:rPr lang="en-US" altLang="en-US" sz="3200"/>
              <a:t>Depth-first	</a:t>
            </a:r>
          </a:p>
          <a:p>
            <a:pPr marL="457200" lvl="1" indent="0">
              <a:lnSpc>
                <a:spcPct val="90000"/>
              </a:lnSpc>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Not complete </a:t>
            </a:r>
            <a:r>
              <a:rPr lang="en-US" altLang="en-US" sz="2800" i="1">
                <a:effectLst>
                  <a:outerShdw blurRad="38100" dist="38100" dir="2700000" algn="tl">
                    <a:srgbClr val="000000">
                      <a:alpha val="43137"/>
                    </a:srgbClr>
                  </a:outerShdw>
                </a:effectLst>
              </a:rPr>
              <a:t>unless m is bounded</a:t>
            </a:r>
          </a:p>
          <a:p>
            <a:pPr marL="457200" lvl="1" indent="0">
              <a:lnSpc>
                <a:spcPct val="90000"/>
              </a:lnSpc>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Not optimal</a:t>
            </a:r>
          </a:p>
          <a:p>
            <a:pPr marL="457200" lvl="1" indent="0">
              <a:lnSpc>
                <a:spcPct val="90000"/>
              </a:lnSpc>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Uses </a:t>
            </a:r>
            <a:r>
              <a:rPr lang="en-US" altLang="en-US" sz="2800" i="1"/>
              <a:t>O(</a:t>
            </a:r>
            <a:r>
              <a:rPr lang="en-US" altLang="en-US" sz="2800" i="1" err="1"/>
              <a:t>b</a:t>
            </a:r>
            <a:r>
              <a:rPr lang="en-US" altLang="en-US" sz="2800" i="1" baseline="30000" err="1"/>
              <a:t>m</a:t>
            </a:r>
            <a:r>
              <a:rPr lang="en-US" altLang="en-US" sz="2800" i="1"/>
              <a:t>)</a:t>
            </a:r>
            <a:r>
              <a:rPr lang="en-US" altLang="en-US" sz="2800"/>
              <a:t> time; terrible if m &gt;&gt; d</a:t>
            </a:r>
          </a:p>
          <a:p>
            <a:pPr marL="457200" lvl="1" indent="0">
              <a:lnSpc>
                <a:spcPct val="90000"/>
              </a:lnSpc>
              <a:buNone/>
            </a:pPr>
            <a:r>
              <a:rPr lang="en-US" altLang="en-US" sz="2800">
                <a:solidFill>
                  <a:srgbClr val="00B050"/>
                </a:solidFill>
                <a:latin typeface="Engravers MT" panose="02090707080505020304" pitchFamily="18" charset="0"/>
                <a:sym typeface="Wingdings" panose="05000000000000000000" pitchFamily="2" charset="2"/>
              </a:rPr>
              <a:t> </a:t>
            </a:r>
            <a:r>
              <a:rPr lang="en-US" altLang="en-US" sz="2800" i="1"/>
              <a:t>but</a:t>
            </a:r>
            <a:r>
              <a:rPr lang="en-US" altLang="en-US" sz="2800" b="1" i="1"/>
              <a:t> </a:t>
            </a:r>
            <a:r>
              <a:rPr lang="en-US" altLang="en-US" sz="2800"/>
              <a:t>only uses </a:t>
            </a:r>
            <a:r>
              <a:rPr lang="en-US" altLang="en-US" sz="2800" i="1"/>
              <a:t>O(</a:t>
            </a:r>
            <a:r>
              <a:rPr lang="en-US" altLang="en-US" sz="2800" b="1" i="1" err="1"/>
              <a:t>b</a:t>
            </a:r>
            <a:r>
              <a:rPr lang="en-US" altLang="en-US" sz="2800" b="1" i="1" err="1">
                <a:sym typeface="Symbol" pitchFamily="18" charset="2"/>
              </a:rPr>
              <a:t></a:t>
            </a:r>
            <a:r>
              <a:rPr lang="en-US" altLang="en-US" sz="2800" b="1" i="1" err="1"/>
              <a:t>m</a:t>
            </a:r>
            <a:r>
              <a:rPr lang="en-US" altLang="en-US" sz="2800" b="1" i="1"/>
              <a:t>) space</a:t>
            </a:r>
            <a:endParaRPr lang="en-US" altLang="en-US" sz="2800"/>
          </a:p>
          <a:p>
            <a:pPr>
              <a:lnSpc>
                <a:spcPct val="90000"/>
              </a:lnSpc>
              <a:buFont typeface="Symbol" pitchFamily="18" charset="2"/>
              <a:buNone/>
            </a:pPr>
            <a:endParaRPr lang="en-US" altLang="en-US" sz="1200"/>
          </a:p>
          <a:p>
            <a:pPr algn="ctr">
              <a:lnSpc>
                <a:spcPct val="90000"/>
              </a:lnSpc>
              <a:buFont typeface="Symbol" pitchFamily="18" charset="2"/>
              <a:buNone/>
            </a:pPr>
            <a:r>
              <a:rPr lang="en-US" altLang="en-US" sz="3200"/>
              <a:t>How can we get the best of both?</a:t>
            </a:r>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60</a:t>
            </a:fld>
            <a:endParaRPr lang="en-US" altLang="en-US"/>
          </a:p>
        </p:txBody>
      </p:sp>
    </p:spTree>
    <p:extLst>
      <p:ext uri="{BB962C8B-B14F-4D97-AF65-F5344CB8AC3E}">
        <p14:creationId xmlns:p14="http://schemas.microsoft.com/office/powerpoint/2010/main" val="621096038"/>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7"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A5CE4E1A-A494-4849-8BCE-AD6C052A8722}" type="slidenum">
              <a:rPr lang="en-US" altLang="en-US" sz="1400"/>
              <a:pPr/>
              <a:t>61</a:t>
            </a:fld>
            <a:endParaRPr lang="en-US" altLang="en-US" sz="1400"/>
          </a:p>
        </p:txBody>
      </p:sp>
      <p:sp>
        <p:nvSpPr>
          <p:cNvPr id="69638" name="Rectangle 2"/>
          <p:cNvSpPr>
            <a:spLocks noGrp="1" noChangeArrowheads="1"/>
          </p:cNvSpPr>
          <p:nvPr>
            <p:ph type="title"/>
          </p:nvPr>
        </p:nvSpPr>
        <p:spPr/>
        <p:txBody>
          <a:bodyPr/>
          <a:lstStyle/>
          <a:p>
            <a:r>
              <a:rPr lang="en-US"/>
              <a:t>Depth-limited search: A building block</a:t>
            </a:r>
          </a:p>
        </p:txBody>
      </p:sp>
      <p:sp>
        <p:nvSpPr>
          <p:cNvPr id="69639" name="Rectangle 3"/>
          <p:cNvSpPr>
            <a:spLocks noGrp="1" noChangeArrowheads="1"/>
          </p:cNvSpPr>
          <p:nvPr>
            <p:ph type="body" idx="1"/>
          </p:nvPr>
        </p:nvSpPr>
        <p:spPr>
          <a:xfrm>
            <a:off x="685800" y="1295400"/>
            <a:ext cx="7772400" cy="4808538"/>
          </a:xfrm>
        </p:spPr>
        <p:txBody>
          <a:bodyPr/>
          <a:lstStyle/>
          <a:p>
            <a:pPr>
              <a:lnSpc>
                <a:spcPct val="90000"/>
              </a:lnSpc>
            </a:pPr>
            <a:r>
              <a:rPr lang="en-US" sz="2800"/>
              <a:t>Depth-First search </a:t>
            </a:r>
            <a:r>
              <a:rPr lang="en-US" sz="2800" i="1">
                <a:solidFill>
                  <a:srgbClr val="C00000"/>
                </a:solidFill>
              </a:rPr>
              <a:t>but with depth limit </a:t>
            </a:r>
            <a:r>
              <a:rPr lang="en-US" sz="2800" i="1">
                <a:solidFill>
                  <a:srgbClr val="C00000"/>
                </a:solidFill>
                <a:latin typeface="Monotype Corsiva" pitchFamily="66" charset="0"/>
              </a:rPr>
              <a:t>l</a:t>
            </a:r>
            <a:r>
              <a:rPr lang="en-US" sz="2800" i="1">
                <a:solidFill>
                  <a:srgbClr val="C00000"/>
                </a:solidFill>
              </a:rPr>
              <a:t>.</a:t>
            </a:r>
          </a:p>
          <a:p>
            <a:pPr lvl="1">
              <a:lnSpc>
                <a:spcPct val="90000"/>
              </a:lnSpc>
            </a:pPr>
            <a:r>
              <a:rPr lang="en-US" sz="2500"/>
              <a:t>i.e. nodes at depth </a:t>
            </a:r>
            <a:r>
              <a:rPr lang="en-US" sz="2500" i="1">
                <a:latin typeface="Monotype Corsiva" pitchFamily="66" charset="0"/>
              </a:rPr>
              <a:t>l  </a:t>
            </a:r>
            <a:r>
              <a:rPr lang="en-US" sz="2500" i="1">
                <a:solidFill>
                  <a:srgbClr val="C00000"/>
                </a:solidFill>
              </a:rPr>
              <a:t>have no successors.</a:t>
            </a:r>
          </a:p>
          <a:p>
            <a:pPr lvl="1">
              <a:lnSpc>
                <a:spcPct val="90000"/>
              </a:lnSpc>
            </a:pPr>
            <a:r>
              <a:rPr lang="en-US" sz="2500"/>
              <a:t>No infinite-path problem!</a:t>
            </a:r>
          </a:p>
          <a:p>
            <a:pPr>
              <a:lnSpc>
                <a:spcPct val="90000"/>
              </a:lnSpc>
            </a:pPr>
            <a:endParaRPr lang="en-US" sz="2800"/>
          </a:p>
          <a:p>
            <a:pPr>
              <a:lnSpc>
                <a:spcPct val="90000"/>
              </a:lnSpc>
            </a:pPr>
            <a:r>
              <a:rPr lang="en-US" sz="2800"/>
              <a:t>If </a:t>
            </a:r>
            <a:r>
              <a:rPr lang="en-US" sz="2800" i="1">
                <a:latin typeface="Monotype Corsiva" pitchFamily="66" charset="0"/>
              </a:rPr>
              <a:t>l</a:t>
            </a:r>
            <a:r>
              <a:rPr lang="en-US" sz="2800" i="1"/>
              <a:t> = d</a:t>
            </a:r>
            <a:r>
              <a:rPr lang="en-US" sz="2800"/>
              <a:t> (by luck!), then optimal</a:t>
            </a:r>
          </a:p>
          <a:p>
            <a:pPr lvl="1">
              <a:lnSpc>
                <a:spcPct val="90000"/>
              </a:lnSpc>
            </a:pPr>
            <a:r>
              <a:rPr lang="en-US" sz="2400"/>
              <a:t>But:</a:t>
            </a:r>
          </a:p>
          <a:p>
            <a:pPr lvl="2">
              <a:lnSpc>
                <a:spcPct val="90000"/>
              </a:lnSpc>
            </a:pPr>
            <a:r>
              <a:rPr lang="en-US" sz="2400" b="1"/>
              <a:t>If </a:t>
            </a:r>
            <a:r>
              <a:rPr lang="en-US" sz="2400" b="1" i="1">
                <a:latin typeface="Monotype Corsiva" pitchFamily="66" charset="0"/>
              </a:rPr>
              <a:t>l </a:t>
            </a:r>
            <a:r>
              <a:rPr lang="en-US" sz="2400" b="1" i="1"/>
              <a:t>&lt; d</a:t>
            </a:r>
            <a:r>
              <a:rPr lang="en-US" sz="2400" b="1"/>
              <a:t> then incomplete </a:t>
            </a:r>
            <a:r>
              <a:rPr lang="en-US" sz="2800" b="1">
                <a:solidFill>
                  <a:srgbClr val="C00000"/>
                </a:solidFill>
                <a:sym typeface="Wingdings" panose="05000000000000000000" pitchFamily="2" charset="2"/>
              </a:rPr>
              <a:t></a:t>
            </a:r>
            <a:endParaRPr lang="en-US" sz="2400" b="1">
              <a:solidFill>
                <a:srgbClr val="C00000"/>
              </a:solidFill>
            </a:endParaRPr>
          </a:p>
          <a:p>
            <a:pPr lvl="2">
              <a:lnSpc>
                <a:spcPct val="90000"/>
              </a:lnSpc>
            </a:pPr>
            <a:r>
              <a:rPr lang="en-US" sz="2400" b="1"/>
              <a:t>If </a:t>
            </a:r>
            <a:r>
              <a:rPr lang="en-US" sz="2400" b="1" i="1">
                <a:latin typeface="Monotype Corsiva" pitchFamily="66" charset="0"/>
              </a:rPr>
              <a:t>l</a:t>
            </a:r>
            <a:r>
              <a:rPr lang="en-US" sz="2400" b="1" i="1"/>
              <a:t> &gt; d</a:t>
            </a:r>
            <a:r>
              <a:rPr lang="en-US" sz="2400" b="1"/>
              <a:t> then not optimal </a:t>
            </a:r>
            <a:r>
              <a:rPr lang="en-US" sz="2800" b="1">
                <a:solidFill>
                  <a:srgbClr val="C00000"/>
                </a:solidFill>
                <a:sym typeface="Wingdings" panose="05000000000000000000" pitchFamily="2" charset="2"/>
              </a:rPr>
              <a:t></a:t>
            </a:r>
            <a:endParaRPr lang="en-US" sz="2800" b="1">
              <a:solidFill>
                <a:srgbClr val="C00000"/>
              </a:solidFill>
            </a:endParaRPr>
          </a:p>
          <a:p>
            <a:pPr lvl="1">
              <a:lnSpc>
                <a:spcPct val="90000"/>
              </a:lnSpc>
            </a:pPr>
            <a:endParaRPr lang="en-US" sz="2400"/>
          </a:p>
          <a:p>
            <a:pPr>
              <a:lnSpc>
                <a:spcPct val="90000"/>
              </a:lnSpc>
            </a:pPr>
            <a:r>
              <a:rPr lang="en-US" sz="2800"/>
              <a:t>Time complexity:</a:t>
            </a:r>
          </a:p>
          <a:p>
            <a:pPr>
              <a:lnSpc>
                <a:spcPct val="90000"/>
              </a:lnSpc>
            </a:pPr>
            <a:r>
              <a:rPr lang="en-US" sz="2800"/>
              <a:t>Space complexity: </a:t>
            </a:r>
            <a:r>
              <a:rPr lang="en-US" sz="2800">
                <a:sym typeface="Wingdings" panose="05000000000000000000" pitchFamily="2" charset="2"/>
              </a:rPr>
              <a:t>          </a:t>
            </a:r>
            <a:r>
              <a:rPr lang="en-US" sz="2800">
                <a:solidFill>
                  <a:schemeClr val="accent1">
                    <a:lumMod val="75000"/>
                  </a:schemeClr>
                </a:solidFill>
                <a:sym typeface="Wingdings" panose="05000000000000000000" pitchFamily="2" charset="2"/>
              </a:rPr>
              <a:t></a:t>
            </a:r>
            <a:endParaRPr lang="en-US" sz="2800">
              <a:solidFill>
                <a:schemeClr val="accent1">
                  <a:lumMod val="75000"/>
                </a:schemeClr>
              </a:solidFill>
            </a:endParaRPr>
          </a:p>
        </p:txBody>
      </p:sp>
      <p:graphicFrame>
        <p:nvGraphicFramePr>
          <p:cNvPr id="69640" name="Object 4"/>
          <p:cNvGraphicFramePr>
            <a:graphicFrameLocks noChangeAspect="1"/>
          </p:cNvGraphicFramePr>
          <p:nvPr>
            <p:extLst/>
          </p:nvPr>
        </p:nvGraphicFramePr>
        <p:xfrm>
          <a:off x="4327525" y="5253831"/>
          <a:ext cx="946150" cy="568325"/>
        </p:xfrm>
        <a:graphic>
          <a:graphicData uri="http://schemas.openxmlformats.org/presentationml/2006/ole">
            <mc:AlternateContent xmlns:mc="http://schemas.openxmlformats.org/markup-compatibility/2006">
              <mc:Choice xmlns:v="urn:schemas-microsoft-com:vml" Requires="v">
                <p:oleObj spid="_x0000_s1424" name="Equation" r:id="rId4" imgW="380880" imgH="228600" progId="Equation.DSMT4">
                  <p:embed/>
                </p:oleObj>
              </mc:Choice>
              <mc:Fallback>
                <p:oleObj name="Equation" r:id="rId4" imgW="380880" imgH="228600" progId="Equation.DSMT4">
                  <p:embed/>
                  <p:pic>
                    <p:nvPicPr>
                      <p:cNvPr id="0" name=""/>
                      <p:cNvPicPr>
                        <a:picLocks noChangeAspect="1" noChangeArrowheads="1"/>
                      </p:cNvPicPr>
                      <p:nvPr/>
                    </p:nvPicPr>
                    <p:blipFill>
                      <a:blip r:embed="rId5"/>
                      <a:srcRect/>
                      <a:stretch>
                        <a:fillRect/>
                      </a:stretch>
                    </p:blipFill>
                    <p:spPr bwMode="auto">
                      <a:xfrm>
                        <a:off x="4327525" y="5253831"/>
                        <a:ext cx="946150"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1" name="Object 5"/>
          <p:cNvGraphicFramePr>
            <a:graphicFrameLocks noChangeAspect="1"/>
          </p:cNvGraphicFramePr>
          <p:nvPr>
            <p:extLst/>
          </p:nvPr>
        </p:nvGraphicFramePr>
        <p:xfrm>
          <a:off x="4327525" y="5766594"/>
          <a:ext cx="882650" cy="409575"/>
        </p:xfrm>
        <a:graphic>
          <a:graphicData uri="http://schemas.openxmlformats.org/presentationml/2006/ole">
            <mc:AlternateContent xmlns:mc="http://schemas.openxmlformats.org/markup-compatibility/2006">
              <mc:Choice xmlns:v="urn:schemas-microsoft-com:vml" Requires="v">
                <p:oleObj spid="_x0000_s1425" name="Equation" r:id="rId6" imgW="355600" imgH="165100" progId="Equation.3">
                  <p:embed/>
                </p:oleObj>
              </mc:Choice>
              <mc:Fallback>
                <p:oleObj name="Equation" r:id="rId6" imgW="355600" imgH="165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7525" y="5766594"/>
                        <a:ext cx="88265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61</a:t>
            </a:fld>
            <a:endParaRPr lang="en-US" altLang="en-US"/>
          </a:p>
        </p:txBody>
      </p:sp>
    </p:spTree>
    <p:extLst>
      <p:ext uri="{BB962C8B-B14F-4D97-AF65-F5344CB8AC3E}">
        <p14:creationId xmlns:p14="http://schemas.microsoft.com/office/powerpoint/2010/main" val="1362251355"/>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60" name="Date Placeholder 3"/>
          <p:cNvSpPr txBox="1">
            <a:spLocks noGrp="1"/>
          </p:cNvSpPr>
          <p:nvPr/>
        </p:nvSpPr>
        <p:spPr bwMode="auto">
          <a:xfrm>
            <a:off x="685800" y="62484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a:t>CIS 521 - Intro to AI</a:t>
            </a:r>
          </a:p>
          <a:p>
            <a:endParaRPr lang="en-US" altLang="en-US" sz="1400"/>
          </a:p>
        </p:txBody>
      </p:sp>
      <p:sp>
        <p:nvSpPr>
          <p:cNvPr id="70661"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4F2EFB00-B4CB-4BAB-926C-48E1AAC01ADE}" type="slidenum">
              <a:rPr lang="en-US" altLang="en-US" sz="1400"/>
              <a:pPr/>
              <a:t>62</a:t>
            </a:fld>
            <a:endParaRPr lang="en-US" altLang="en-US" sz="1400"/>
          </a:p>
        </p:txBody>
      </p:sp>
      <p:sp>
        <p:nvSpPr>
          <p:cNvPr id="70662" name="Rectangle 2"/>
          <p:cNvSpPr>
            <a:spLocks noGrp="1" noChangeArrowheads="1"/>
          </p:cNvSpPr>
          <p:nvPr>
            <p:ph type="title"/>
          </p:nvPr>
        </p:nvSpPr>
        <p:spPr/>
        <p:txBody>
          <a:bodyPr/>
          <a:lstStyle/>
          <a:p>
            <a:r>
              <a:rPr lang="en-US"/>
              <a:t>Iterative deepening search</a:t>
            </a:r>
          </a:p>
        </p:txBody>
      </p:sp>
      <p:sp>
        <p:nvSpPr>
          <p:cNvPr id="70663" name="Rectangle 3"/>
          <p:cNvSpPr>
            <a:spLocks noGrp="1" noChangeArrowheads="1"/>
          </p:cNvSpPr>
          <p:nvPr>
            <p:ph type="body" idx="1"/>
          </p:nvPr>
        </p:nvSpPr>
        <p:spPr>
          <a:xfrm>
            <a:off x="685800" y="1295400"/>
            <a:ext cx="8247063" cy="4572000"/>
          </a:xfrm>
        </p:spPr>
        <p:txBody>
          <a:bodyPr/>
          <a:lstStyle/>
          <a:p>
            <a:pPr>
              <a:lnSpc>
                <a:spcPct val="110000"/>
              </a:lnSpc>
            </a:pPr>
            <a:r>
              <a:rPr lang="en-US" sz="2800"/>
              <a:t>A general strategy to find best depth limit </a:t>
            </a:r>
            <a:r>
              <a:rPr lang="en-US" sz="2800" i="1">
                <a:latin typeface="Times New Roman" panose="02020603050405020304" pitchFamily="18" charset="0"/>
                <a:cs typeface="Times New Roman" panose="02020603050405020304" pitchFamily="18" charset="0"/>
              </a:rPr>
              <a:t>l</a:t>
            </a:r>
            <a:r>
              <a:rPr lang="en-US" sz="2800"/>
              <a:t>.</a:t>
            </a:r>
          </a:p>
          <a:p>
            <a:pPr lvl="1">
              <a:lnSpc>
                <a:spcPct val="110000"/>
              </a:lnSpc>
            </a:pPr>
            <a:r>
              <a:rPr lang="en-US" sz="2400" b="1"/>
              <a:t>Key idea: use </a:t>
            </a:r>
            <a:r>
              <a:rPr lang="en-US" sz="2400" b="1" i="1"/>
              <a:t>Depth-limited search </a:t>
            </a:r>
            <a:r>
              <a:rPr lang="en-US" sz="2400" b="1"/>
              <a:t>as subroutine, with increasing </a:t>
            </a:r>
            <a:r>
              <a:rPr lang="en-US" sz="2800" b="1" i="1">
                <a:latin typeface="Times New Roman" panose="02020603050405020304" pitchFamily="18" charset="0"/>
                <a:ea typeface="+mn-ea"/>
                <a:cs typeface="Times New Roman" panose="02020603050405020304" pitchFamily="18" charset="0"/>
              </a:rPr>
              <a:t>l</a:t>
            </a:r>
            <a:r>
              <a:rPr lang="en-US" sz="2400" b="1"/>
              <a:t>.</a:t>
            </a:r>
          </a:p>
          <a:p>
            <a:pPr lvl="1">
              <a:lnSpc>
                <a:spcPct val="110000"/>
              </a:lnSpc>
            </a:pPr>
            <a:endParaRPr lang="en-US" sz="1100" b="1"/>
          </a:p>
          <a:p>
            <a:pPr lvl="2">
              <a:buNone/>
            </a:pPr>
            <a:r>
              <a:rPr lang="en-US" altLang="en-US" sz="2000" b="1">
                <a:latin typeface="Courier New" panose="02070309020205020404" pitchFamily="49" charset="0"/>
                <a:cs typeface="Courier New" panose="02070309020205020404" pitchFamily="49" charset="0"/>
              </a:rPr>
              <a:t>For </a:t>
            </a:r>
            <a:r>
              <a:rPr lang="en-US" altLang="en-US" sz="2000" b="1" i="1">
                <a:latin typeface="Times New Roman" panose="02020603050405020304" pitchFamily="18" charset="0"/>
                <a:cs typeface="Times New Roman" panose="02020603050405020304" pitchFamily="18" charset="0"/>
              </a:rPr>
              <a:t>l</a:t>
            </a:r>
            <a:r>
              <a:rPr lang="en-US" altLang="en-US" sz="2000" b="1">
                <a:latin typeface="Courier New" panose="02070309020205020404" pitchFamily="49" charset="0"/>
                <a:cs typeface="Courier New" panose="02070309020205020404" pitchFamily="49" charset="0"/>
              </a:rPr>
              <a:t> = 0 to </a:t>
            </a:r>
            <a:r>
              <a:rPr lang="en-US" altLang="en-US" sz="2000" b="1">
                <a:latin typeface="Courier New" panose="02070309020205020404" pitchFamily="49" charset="0"/>
                <a:cs typeface="Courier New" panose="02070309020205020404" pitchFamily="49" charset="0"/>
                <a:sym typeface="Symbol" pitchFamily="18" charset="2"/>
              </a:rPr>
              <a:t> do</a:t>
            </a:r>
          </a:p>
          <a:p>
            <a:pPr lvl="2">
              <a:buNone/>
            </a:pPr>
            <a:r>
              <a:rPr lang="en-US" altLang="en-US" sz="2000" b="1">
                <a:latin typeface="Courier New" panose="02070309020205020404" pitchFamily="49" charset="0"/>
                <a:cs typeface="Courier New" panose="02070309020205020404" pitchFamily="49" charset="0"/>
                <a:sym typeface="Symbol" pitchFamily="18" charset="2"/>
              </a:rPr>
              <a:t>		</a:t>
            </a:r>
            <a:r>
              <a:rPr lang="en-US" altLang="en-US" sz="2000" b="1" i="1">
                <a:solidFill>
                  <a:srgbClr val="C00000"/>
                </a:solidFill>
                <a:latin typeface="Courier New" panose="02070309020205020404" pitchFamily="49" charset="0"/>
                <a:cs typeface="Courier New" panose="02070309020205020404" pitchFamily="49" charset="0"/>
                <a:sym typeface="Symbol" pitchFamily="18" charset="2"/>
              </a:rPr>
              <a:t>depth-limited-search to level </a:t>
            </a:r>
            <a:r>
              <a:rPr lang="en-US" altLang="en-US" sz="2000" b="1" i="1">
                <a:solidFill>
                  <a:srgbClr val="C00000"/>
                </a:solidFill>
                <a:latin typeface="Times New Roman" panose="02020603050405020304" pitchFamily="18" charset="0"/>
                <a:cs typeface="Times New Roman" panose="02020603050405020304" pitchFamily="18" charset="0"/>
                <a:sym typeface="Symbol" pitchFamily="18" charset="2"/>
              </a:rPr>
              <a:t>l</a:t>
            </a:r>
          </a:p>
          <a:p>
            <a:pPr lvl="2">
              <a:buNone/>
            </a:pPr>
            <a:r>
              <a:rPr lang="en-US" altLang="en-US" sz="2000" b="1">
                <a:latin typeface="Courier New" panose="02070309020205020404" pitchFamily="49" charset="0"/>
                <a:cs typeface="Courier New" panose="02070309020205020404" pitchFamily="49" charset="0"/>
                <a:sym typeface="Symbol" pitchFamily="18" charset="2"/>
              </a:rPr>
              <a:t>		if it succeeds</a:t>
            </a:r>
          </a:p>
          <a:p>
            <a:pPr lvl="2">
              <a:buNone/>
            </a:pPr>
            <a:r>
              <a:rPr lang="en-US" altLang="en-US" sz="2000" b="1">
                <a:latin typeface="Courier New" panose="02070309020205020404" pitchFamily="49" charset="0"/>
                <a:cs typeface="Courier New" panose="02070309020205020404" pitchFamily="49" charset="0"/>
                <a:sym typeface="Symbol" pitchFamily="18" charset="2"/>
              </a:rPr>
              <a:t>			then return solution</a:t>
            </a:r>
          </a:p>
          <a:p>
            <a:pPr lvl="2">
              <a:buNone/>
            </a:pPr>
            <a:endParaRPr lang="en-US" sz="1200" b="1"/>
          </a:p>
          <a:p>
            <a:pPr lvl="1">
              <a:lnSpc>
                <a:spcPct val="110000"/>
              </a:lnSpc>
            </a:pPr>
            <a:r>
              <a:rPr lang="en-US" sz="2400" b="1" i="1">
                <a:solidFill>
                  <a:srgbClr val="0000FF"/>
                </a:solidFill>
              </a:rPr>
              <a:t>Complete &amp; optimal</a:t>
            </a:r>
            <a:r>
              <a:rPr lang="en-US" sz="2400" b="1"/>
              <a:t>: Goal is always found at depth </a:t>
            </a:r>
            <a:r>
              <a:rPr lang="en-US" sz="2400" b="1" i="1"/>
              <a:t>d</a:t>
            </a:r>
            <a:r>
              <a:rPr lang="en-US" sz="2400" b="1"/>
              <a:t>, the depth of the shallowest goal-node.</a:t>
            </a:r>
          </a:p>
          <a:p>
            <a:pPr lvl="2">
              <a:buNone/>
            </a:pPr>
            <a:endParaRPr lang="en-US" altLang="en-US" sz="1200" i="1">
              <a:sym typeface="Symbol" pitchFamily="18" charset="2"/>
            </a:endParaRPr>
          </a:p>
          <a:p>
            <a:pPr algn="ctr">
              <a:buNone/>
            </a:pPr>
            <a:r>
              <a:rPr lang="en-US" altLang="en-US">
                <a:sym typeface="Symbol" pitchFamily="18" charset="2"/>
              </a:rPr>
              <a:t>	</a:t>
            </a:r>
            <a:r>
              <a:rPr lang="en-US" altLang="en-US" i="1">
                <a:solidFill>
                  <a:srgbClr val="C00000"/>
                </a:solidFill>
                <a:sym typeface="Symbol" pitchFamily="18" charset="2"/>
              </a:rPr>
              <a:t>Could this possibly be efficient?</a:t>
            </a:r>
            <a:endParaRPr lang="en-US" altLang="en-US" i="1">
              <a:solidFill>
                <a:srgbClr val="C00000"/>
              </a:solidFill>
            </a:endParaRPr>
          </a:p>
          <a:p>
            <a:pPr lvl="1">
              <a:lnSpc>
                <a:spcPct val="110000"/>
              </a:lnSpc>
            </a:pPr>
            <a:endParaRPr lang="en-US" sz="2400" b="1"/>
          </a:p>
          <a:p>
            <a:pPr lvl="1">
              <a:lnSpc>
                <a:spcPct val="110000"/>
              </a:lnSpc>
            </a:pPr>
            <a:endParaRPr lang="en-US" sz="2400" b="1"/>
          </a:p>
          <a:p>
            <a:pPr lvl="1">
              <a:lnSpc>
                <a:spcPct val="110000"/>
              </a:lnSpc>
            </a:pPr>
            <a:r>
              <a:rPr lang="en-US" sz="2400" b="1"/>
              <a: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62</a:t>
            </a:fld>
            <a:endParaRPr lang="en-US" altLang="en-US"/>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431058772"/>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66313" y="632604"/>
            <a:ext cx="7772400" cy="457200"/>
          </a:xfrm>
        </p:spPr>
        <p:txBody>
          <a:bodyPr/>
          <a:lstStyle/>
          <a:p>
            <a:r>
              <a:rPr lang="en-US"/>
              <a:t>Nodes</a:t>
            </a:r>
            <a:r>
              <a:rPr lang="en-US" baseline="0"/>
              <a:t> constructed at each </a:t>
            </a:r>
            <a:r>
              <a:rPr lang="en-US"/>
              <a:t>deepening</a:t>
            </a:r>
          </a:p>
        </p:txBody>
      </p:sp>
      <p:sp>
        <p:nvSpPr>
          <p:cNvPr id="3" name="Content Placeholder 2"/>
          <p:cNvSpPr>
            <a:spLocks noGrp="1"/>
          </p:cNvSpPr>
          <p:nvPr>
            <p:ph idx="1"/>
          </p:nvPr>
        </p:nvSpPr>
        <p:spPr>
          <a:xfrm>
            <a:off x="685800" y="1318404"/>
            <a:ext cx="7772400" cy="4572000"/>
          </a:xfrm>
        </p:spPr>
        <p:txBody>
          <a:bodyPr/>
          <a:lstStyle/>
          <a:p>
            <a:r>
              <a:rPr lang="en-US"/>
              <a:t>Depth 0: 0  (Given the node, doesn’t </a:t>
            </a:r>
            <a:r>
              <a:rPr lang="en-US" i="1"/>
              <a:t>construct</a:t>
            </a:r>
            <a:r>
              <a:rPr lang="en-US"/>
              <a:t> it.)</a:t>
            </a:r>
          </a:p>
          <a:p>
            <a:endParaRPr lang="en-US"/>
          </a:p>
          <a:p>
            <a:endParaRPr lang="en-US"/>
          </a:p>
          <a:p>
            <a:r>
              <a:rPr lang="en-US"/>
              <a:t>Depth 1: b</a:t>
            </a:r>
            <a:r>
              <a:rPr lang="en-US" baseline="30000"/>
              <a:t>1</a:t>
            </a:r>
            <a:r>
              <a:rPr lang="en-US"/>
              <a:t> nodes</a:t>
            </a:r>
          </a:p>
          <a:p>
            <a:endParaRPr lang="en-US"/>
          </a:p>
          <a:p>
            <a:r>
              <a:rPr lang="en-US"/>
              <a:t>Depth 2: b nodes + b</a:t>
            </a:r>
            <a:r>
              <a:rPr lang="en-US" baseline="30000"/>
              <a:t>2</a:t>
            </a:r>
            <a:r>
              <a:rPr lang="en-US"/>
              <a:t> nodes</a:t>
            </a:r>
          </a:p>
          <a:p>
            <a:endParaRPr lang="en-US"/>
          </a:p>
          <a:p>
            <a:pPr>
              <a:defRPr/>
            </a:pPr>
            <a:r>
              <a:rPr lang="en-US"/>
              <a:t>Depth 3: b nodes + b</a:t>
            </a:r>
            <a:r>
              <a:rPr lang="en-US" baseline="30000"/>
              <a:t>2</a:t>
            </a:r>
            <a:r>
              <a:rPr lang="en-US"/>
              <a:t> nodes + b</a:t>
            </a:r>
            <a:r>
              <a:rPr lang="en-US" baseline="30000"/>
              <a:t>3</a:t>
            </a:r>
            <a:r>
              <a:rPr lang="en-US"/>
              <a:t> nodes</a:t>
            </a:r>
          </a:p>
          <a:p>
            <a:pPr>
              <a:defRPr/>
            </a:pPr>
            <a:r>
              <a:rPr lang="en-US"/>
              <a:t>…</a:t>
            </a:r>
          </a:p>
          <a:p>
            <a:pPr marL="342900" marR="0" indent="-342900" algn="l" defTabSz="914400" rtl="0" eaLnBrk="0" fontAlgn="base" latinLnBrk="0" hangingPunct="0">
              <a:lnSpc>
                <a:spcPct val="100000"/>
              </a:lnSpc>
              <a:spcBef>
                <a:spcPct val="20000"/>
              </a:spcBef>
              <a:spcAft>
                <a:spcPct val="0"/>
              </a:spcAft>
              <a:buClr>
                <a:srgbClr val="000099"/>
              </a:buClr>
              <a:buSzPct val="100000"/>
              <a:buFont typeface="Symbol" pitchFamily="18" charset="2"/>
              <a:buChar char="·"/>
              <a:tabLst/>
              <a:defRPr/>
            </a:pPr>
            <a:endParaRPr lang="en-US" baseline="0"/>
          </a:p>
          <a:p>
            <a:pPr marL="342900" marR="0" indent="-342900" algn="l" defTabSz="914400" rtl="0" eaLnBrk="0" fontAlgn="base" latinLnBrk="0" hangingPunct="0">
              <a:lnSpc>
                <a:spcPct val="100000"/>
              </a:lnSpc>
              <a:spcBef>
                <a:spcPct val="20000"/>
              </a:spcBef>
              <a:spcAft>
                <a:spcPct val="0"/>
              </a:spcAft>
              <a:buClr>
                <a:srgbClr val="000099"/>
              </a:buClr>
              <a:buSzPct val="100000"/>
              <a:buFont typeface="Symbol" pitchFamily="18" charset="2"/>
              <a:buChar char="·"/>
              <a:tabLst/>
              <a:defRPr/>
            </a:pPr>
            <a:endParaRPr lang="en-US" baseline="0"/>
          </a:p>
          <a:p>
            <a:endParaRPr lang="en-US"/>
          </a:p>
        </p:txBody>
      </p:sp>
      <p:pic>
        <p:nvPicPr>
          <p:cNvPr id="4"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a:xfrm>
            <a:off x="5822384" y="1780862"/>
            <a:ext cx="713043" cy="527066"/>
          </a:xfrm>
          <a:prstGeom prst="rect">
            <a:avLst/>
          </a:prstGeom>
        </p:spPr>
      </p:pic>
      <p:pic>
        <p:nvPicPr>
          <p:cNvPr id="5"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a:xfrm>
            <a:off x="5473950" y="2252174"/>
            <a:ext cx="1409910" cy="825878"/>
          </a:xfrm>
          <a:prstGeom prst="rect">
            <a:avLst/>
          </a:prstGeom>
        </p:spPr>
      </p:pic>
      <p:pic>
        <p:nvPicPr>
          <p:cNvPr id="6"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a:xfrm>
            <a:off x="5531582" y="3241698"/>
            <a:ext cx="1294645" cy="1201809"/>
          </a:xfrm>
          <a:prstGeom prst="rect">
            <a:avLst/>
          </a:prstGeom>
        </p:spPr>
      </p:pic>
      <p:sp>
        <p:nvSpPr>
          <p:cNvPr id="7" name="Date Placeholder 6"/>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8" name="Slide Number Placeholder 7"/>
          <p:cNvSpPr>
            <a:spLocks noGrp="1"/>
          </p:cNvSpPr>
          <p:nvPr>
            <p:ph type="sldNum" sz="quarter" idx="12"/>
          </p:nvPr>
        </p:nvSpPr>
        <p:spPr/>
        <p:txBody>
          <a:bodyPr/>
          <a:lstStyle/>
          <a:p>
            <a:pPr>
              <a:defRPr/>
            </a:pPr>
            <a:fld id="{1A8A179A-356C-4639-9535-0DE21556AF82}" type="slidenum">
              <a:rPr lang="en-US" altLang="en-US" smtClean="0"/>
              <a:pPr>
                <a:defRPr/>
              </a:pPr>
              <a:t>63</a:t>
            </a:fld>
            <a:endParaRPr lang="en-US" altLang="en-US"/>
          </a:p>
        </p:txBody>
      </p:sp>
    </p:spTree>
    <p:extLst>
      <p:ext uri="{BB962C8B-B14F-4D97-AF65-F5344CB8AC3E}">
        <p14:creationId xmlns:p14="http://schemas.microsoft.com/office/powerpoint/2010/main" val="3064882673"/>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66313" y="632604"/>
            <a:ext cx="7772400" cy="457200"/>
          </a:xfrm>
        </p:spPr>
        <p:txBody>
          <a:bodyPr/>
          <a:lstStyle/>
          <a:p>
            <a:r>
              <a:rPr lang="en-US"/>
              <a:t>Total</a:t>
            </a:r>
            <a:r>
              <a:rPr lang="en-US" baseline="0"/>
              <a:t> nodes constructed:</a:t>
            </a:r>
            <a:endParaRPr lang="en-US"/>
          </a:p>
        </p:txBody>
      </p:sp>
      <p:sp>
        <p:nvSpPr>
          <p:cNvPr id="3" name="Content Placeholder 2"/>
          <p:cNvSpPr>
            <a:spLocks noGrp="1"/>
          </p:cNvSpPr>
          <p:nvPr>
            <p:ph idx="1"/>
          </p:nvPr>
        </p:nvSpPr>
        <p:spPr>
          <a:xfrm>
            <a:off x="685799" y="1318403"/>
            <a:ext cx="8332365" cy="4909401"/>
          </a:xfrm>
        </p:spPr>
        <p:txBody>
          <a:bodyPr/>
          <a:lstStyle/>
          <a:p>
            <a:r>
              <a:rPr lang="en-US"/>
              <a:t>Depth 0: 0  (Given the node, doesn’t </a:t>
            </a:r>
            <a:r>
              <a:rPr lang="en-US" i="1"/>
              <a:t>construct</a:t>
            </a:r>
            <a:r>
              <a:rPr lang="en-US"/>
              <a:t> it.)</a:t>
            </a:r>
          </a:p>
          <a:p>
            <a:r>
              <a:rPr lang="en-US"/>
              <a:t>Depth</a:t>
            </a:r>
            <a:r>
              <a:rPr lang="en-US" baseline="0"/>
              <a:t> 1: b</a:t>
            </a:r>
            <a:r>
              <a:rPr lang="en-US" baseline="30000"/>
              <a:t>1</a:t>
            </a:r>
            <a:r>
              <a:rPr lang="en-US"/>
              <a:t> = b</a:t>
            </a:r>
            <a:r>
              <a:rPr lang="en-US" baseline="0"/>
              <a:t> nodes</a:t>
            </a:r>
          </a:p>
          <a:p>
            <a:r>
              <a:rPr lang="en-US" baseline="0"/>
              <a:t>Depth 2: b nodes + b</a:t>
            </a:r>
            <a:r>
              <a:rPr lang="en-US" baseline="30000"/>
              <a:t>2</a:t>
            </a:r>
            <a:r>
              <a:rPr lang="en-US" baseline="0"/>
              <a:t> nodes</a:t>
            </a:r>
          </a:p>
          <a:p>
            <a:pPr marL="342900" marR="0" indent="-342900" algn="l" defTabSz="914400" rtl="0" eaLnBrk="0" fontAlgn="base" latinLnBrk="0" hangingPunct="0">
              <a:lnSpc>
                <a:spcPct val="100000"/>
              </a:lnSpc>
              <a:spcBef>
                <a:spcPct val="20000"/>
              </a:spcBef>
              <a:spcAft>
                <a:spcPct val="0"/>
              </a:spcAft>
              <a:buClr>
                <a:srgbClr val="000099"/>
              </a:buClr>
              <a:buSzPct val="100000"/>
              <a:buFont typeface="Symbol" pitchFamily="18" charset="2"/>
              <a:buChar char="·"/>
              <a:tabLst/>
              <a:defRPr/>
            </a:pPr>
            <a:r>
              <a:rPr lang="en-US" baseline="0"/>
              <a:t>Depth 3: b nodes + b</a:t>
            </a:r>
            <a:r>
              <a:rPr lang="en-US" baseline="30000"/>
              <a:t>2</a:t>
            </a:r>
            <a:r>
              <a:rPr lang="en-US" baseline="0"/>
              <a:t> nodes + b</a:t>
            </a:r>
            <a:r>
              <a:rPr lang="en-US" baseline="30000"/>
              <a:t>3</a:t>
            </a:r>
            <a:r>
              <a:rPr lang="en-US" baseline="0"/>
              <a:t> nodes</a:t>
            </a:r>
          </a:p>
          <a:p>
            <a:pPr marL="342900" marR="0" indent="-342900" algn="l" defTabSz="914400" rtl="0" eaLnBrk="0" fontAlgn="base" latinLnBrk="0" hangingPunct="0">
              <a:lnSpc>
                <a:spcPct val="100000"/>
              </a:lnSpc>
              <a:spcBef>
                <a:spcPct val="20000"/>
              </a:spcBef>
              <a:spcAft>
                <a:spcPct val="0"/>
              </a:spcAft>
              <a:buClr>
                <a:srgbClr val="000099"/>
              </a:buClr>
              <a:buSzPct val="100000"/>
              <a:buFont typeface="Symbol" pitchFamily="18" charset="2"/>
              <a:buChar char="·"/>
              <a:tabLst/>
              <a:defRPr/>
            </a:pPr>
            <a:r>
              <a:rPr lang="en-US" baseline="0"/>
              <a:t>…</a:t>
            </a:r>
          </a:p>
          <a:p>
            <a:pPr marL="0" marR="0" indent="0" algn="l" defTabSz="914400" rtl="0" eaLnBrk="0" fontAlgn="base" latinLnBrk="0" hangingPunct="0">
              <a:lnSpc>
                <a:spcPct val="100000"/>
              </a:lnSpc>
              <a:spcBef>
                <a:spcPct val="20000"/>
              </a:spcBef>
              <a:spcAft>
                <a:spcPct val="0"/>
              </a:spcAft>
              <a:buClr>
                <a:srgbClr val="000099"/>
              </a:buClr>
              <a:buSzPct val="100000"/>
              <a:buFontTx/>
              <a:buNone/>
              <a:tabLst/>
              <a:defRPr/>
            </a:pPr>
            <a:endParaRPr lang="en-US" baseline="0"/>
          </a:p>
          <a:p>
            <a:pPr marL="0" marR="0" indent="0" algn="l" defTabSz="914400" rtl="0" eaLnBrk="0" fontAlgn="base" latinLnBrk="0" hangingPunct="0">
              <a:lnSpc>
                <a:spcPct val="100000"/>
              </a:lnSpc>
              <a:spcBef>
                <a:spcPct val="20000"/>
              </a:spcBef>
              <a:spcAft>
                <a:spcPct val="0"/>
              </a:spcAft>
              <a:buClr>
                <a:srgbClr val="000099"/>
              </a:buClr>
              <a:buSzPct val="100000"/>
              <a:buFontTx/>
              <a:buNone/>
              <a:tabLst/>
              <a:defRPr/>
            </a:pPr>
            <a:r>
              <a:rPr lang="en-US" baseline="0"/>
              <a:t>Suppose the first  solution is the last node at depth 3:</a:t>
            </a:r>
          </a:p>
          <a:p>
            <a:pPr marL="0" marR="0" indent="0" algn="l" defTabSz="914400" rtl="0" eaLnBrk="0" fontAlgn="base" latinLnBrk="0" hangingPunct="0">
              <a:lnSpc>
                <a:spcPct val="100000"/>
              </a:lnSpc>
              <a:spcBef>
                <a:spcPct val="20000"/>
              </a:spcBef>
              <a:spcAft>
                <a:spcPct val="0"/>
              </a:spcAft>
              <a:buClr>
                <a:srgbClr val="000099"/>
              </a:buClr>
              <a:buSzPct val="100000"/>
              <a:buFontTx/>
              <a:buNone/>
              <a:tabLst/>
              <a:defRPr/>
            </a:pPr>
            <a:r>
              <a:rPr lang="en-US" baseline="0"/>
              <a:t>Total nodes constructed:</a:t>
            </a:r>
          </a:p>
          <a:p>
            <a:pPr marL="0" marR="0" indent="0" algn="l" defTabSz="914400" rtl="0" eaLnBrk="0" fontAlgn="base" latinLnBrk="0" hangingPunct="0">
              <a:lnSpc>
                <a:spcPct val="100000"/>
              </a:lnSpc>
              <a:spcBef>
                <a:spcPct val="20000"/>
              </a:spcBef>
              <a:spcAft>
                <a:spcPct val="0"/>
              </a:spcAft>
              <a:buClr>
                <a:srgbClr val="000099"/>
              </a:buClr>
              <a:buSzPct val="100000"/>
              <a:buFontTx/>
              <a:buNone/>
              <a:tabLst/>
              <a:defRPr/>
            </a:pPr>
            <a:r>
              <a:rPr lang="en-US" sz="2800" i="1" baseline="0">
                <a:solidFill>
                  <a:srgbClr val="C00000"/>
                </a:solidFill>
                <a:latin typeface="Consolas" charset="0"/>
                <a:ea typeface="Consolas" charset="0"/>
                <a:cs typeface="Consolas" charset="0"/>
              </a:rPr>
              <a:t>3</a:t>
            </a:r>
            <a:r>
              <a:rPr lang="en-US" baseline="0">
                <a:latin typeface="Consolas" charset="0"/>
                <a:ea typeface="Consolas" charset="0"/>
                <a:cs typeface="Consolas" charset="0"/>
              </a:rPr>
              <a:t>*b</a:t>
            </a:r>
            <a:r>
              <a:rPr lang="en-US">
                <a:latin typeface="Consolas" charset="0"/>
                <a:ea typeface="Consolas" charset="0"/>
                <a:cs typeface="Consolas" charset="0"/>
              </a:rPr>
              <a:t> </a:t>
            </a:r>
            <a:r>
              <a:rPr lang="en-US" baseline="0">
                <a:latin typeface="Consolas" charset="0"/>
                <a:ea typeface="Consolas" charset="0"/>
                <a:cs typeface="Consolas" charset="0"/>
              </a:rPr>
              <a:t>nodes + </a:t>
            </a:r>
            <a:r>
              <a:rPr lang="en-US" sz="2800" i="1">
                <a:solidFill>
                  <a:srgbClr val="C00000"/>
                </a:solidFill>
                <a:latin typeface="Consolas" charset="0"/>
                <a:ea typeface="Consolas" charset="0"/>
                <a:cs typeface="Consolas" charset="0"/>
              </a:rPr>
              <a:t>2</a:t>
            </a:r>
            <a:r>
              <a:rPr lang="en-US" baseline="0">
                <a:latin typeface="Consolas" charset="0"/>
                <a:ea typeface="Consolas" charset="0"/>
                <a:cs typeface="Consolas" charset="0"/>
              </a:rPr>
              <a:t>*b</a:t>
            </a:r>
            <a:r>
              <a:rPr lang="en-US" baseline="30000">
                <a:latin typeface="Consolas" charset="0"/>
                <a:ea typeface="Consolas" charset="0"/>
                <a:cs typeface="Consolas" charset="0"/>
              </a:rPr>
              <a:t>2</a:t>
            </a:r>
            <a:r>
              <a:rPr lang="en-US" baseline="0">
                <a:latin typeface="Consolas" charset="0"/>
                <a:ea typeface="Consolas" charset="0"/>
                <a:cs typeface="Consolas" charset="0"/>
              </a:rPr>
              <a:t> nodes + </a:t>
            </a:r>
            <a:r>
              <a:rPr lang="en-US" sz="2800" i="1">
                <a:solidFill>
                  <a:srgbClr val="C00000"/>
                </a:solidFill>
                <a:latin typeface="Consolas" charset="0"/>
                <a:ea typeface="Consolas" charset="0"/>
                <a:cs typeface="Consolas" charset="0"/>
              </a:rPr>
              <a:t>1</a:t>
            </a:r>
            <a:r>
              <a:rPr lang="en-US" baseline="0">
                <a:latin typeface="Consolas" charset="0"/>
                <a:ea typeface="Consolas" charset="0"/>
                <a:cs typeface="Consolas" charset="0"/>
              </a:rPr>
              <a:t>*b</a:t>
            </a:r>
            <a:r>
              <a:rPr lang="en-US" baseline="30000">
                <a:latin typeface="Consolas" charset="0"/>
                <a:ea typeface="Consolas" charset="0"/>
                <a:cs typeface="Consolas" charset="0"/>
              </a:rPr>
              <a:t>3</a:t>
            </a:r>
            <a:r>
              <a:rPr lang="en-US" baseline="0">
                <a:latin typeface="Consolas" charset="0"/>
                <a:ea typeface="Consolas" charset="0"/>
                <a:cs typeface="Consolas" charset="0"/>
              </a:rPr>
              <a:t> nodes</a:t>
            </a:r>
            <a:endParaRPr lang="en-US" baseline="0"/>
          </a:p>
          <a:p>
            <a:pPr marL="342900" marR="0" indent="-342900" algn="l" defTabSz="914400" rtl="0" eaLnBrk="0" fontAlgn="base" latinLnBrk="0" hangingPunct="0">
              <a:lnSpc>
                <a:spcPct val="100000"/>
              </a:lnSpc>
              <a:spcBef>
                <a:spcPct val="20000"/>
              </a:spcBef>
              <a:spcAft>
                <a:spcPct val="0"/>
              </a:spcAft>
              <a:buClr>
                <a:srgbClr val="000099"/>
              </a:buClr>
              <a:buSzPct val="100000"/>
              <a:buFont typeface="Symbol" pitchFamily="18" charset="2"/>
              <a:buChar char="·"/>
              <a:tabLst/>
              <a:defRPr/>
            </a:pPr>
            <a:endParaRPr lang="en-US" baseline="0"/>
          </a:p>
          <a:p>
            <a:endParaRPr lang="en-US"/>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64</a:t>
            </a:fld>
            <a:endParaRPr lang="en-US" altLang="en-US"/>
          </a:p>
        </p:txBody>
      </p:sp>
    </p:spTree>
    <p:extLst>
      <p:ext uri="{BB962C8B-B14F-4D97-AF65-F5344CB8AC3E}">
        <p14:creationId xmlns:p14="http://schemas.microsoft.com/office/powerpoint/2010/main" val="1479661211"/>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9"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A0C35DD4-E30C-4CBD-BE68-CF99B4E0F322}" type="slidenum">
              <a:rPr lang="en-US" altLang="en-US" sz="1400"/>
              <a:pPr/>
              <a:t>65</a:t>
            </a:fld>
            <a:endParaRPr lang="en-US" altLang="en-US" sz="1400"/>
          </a:p>
        </p:txBody>
      </p:sp>
      <p:sp>
        <p:nvSpPr>
          <p:cNvPr id="77830" name="Rectangle 2"/>
          <p:cNvSpPr>
            <a:spLocks noGrp="1" noChangeArrowheads="1"/>
          </p:cNvSpPr>
          <p:nvPr>
            <p:ph type="title"/>
          </p:nvPr>
        </p:nvSpPr>
        <p:spPr>
          <a:xfrm>
            <a:off x="685800" y="609600"/>
            <a:ext cx="8296275" cy="457200"/>
          </a:xfrm>
        </p:spPr>
        <p:txBody>
          <a:bodyPr/>
          <a:lstStyle/>
          <a:p>
            <a:r>
              <a:rPr lang="en-US"/>
              <a:t>ID search, Evaluation II: Time Complexity</a:t>
            </a:r>
          </a:p>
        </p:txBody>
      </p:sp>
      <p:sp>
        <p:nvSpPr>
          <p:cNvPr id="77831" name="Rectangle 3"/>
          <p:cNvSpPr>
            <a:spLocks noGrp="1" noChangeArrowheads="1"/>
          </p:cNvSpPr>
          <p:nvPr>
            <p:ph type="body" idx="1"/>
          </p:nvPr>
        </p:nvSpPr>
        <p:spPr>
          <a:xfrm>
            <a:off x="543208" y="1295400"/>
            <a:ext cx="8295992" cy="4572000"/>
          </a:xfrm>
        </p:spPr>
        <p:txBody>
          <a:bodyPr/>
          <a:lstStyle/>
          <a:p>
            <a:pPr marL="342900" indent="-342900">
              <a:buFont typeface="Arial" charset="0"/>
              <a:buChar char="•"/>
              <a:tabLst>
                <a:tab pos="2062163" algn="l"/>
              </a:tabLst>
            </a:pPr>
            <a:r>
              <a:rPr lang="en-US" altLang="en-US" sz="2000">
                <a:sym typeface="Symbol" pitchFamily="18" charset="2"/>
              </a:rPr>
              <a:t>More</a:t>
            </a:r>
            <a:r>
              <a:rPr lang="en-US" altLang="en-US" sz="2000" baseline="0">
                <a:sym typeface="Symbol" pitchFamily="18" charset="2"/>
              </a:rPr>
              <a:t> generally,</a:t>
            </a:r>
            <a:r>
              <a:rPr lang="en-US" altLang="en-US" sz="2000">
                <a:sym typeface="Symbol" pitchFamily="18" charset="2"/>
              </a:rPr>
              <a:t> the time complexity is</a:t>
            </a:r>
          </a:p>
          <a:p>
            <a:pPr lvl="1">
              <a:tabLst>
                <a:tab pos="2062163" algn="l"/>
              </a:tabLst>
            </a:pPr>
            <a:r>
              <a:rPr lang="en-US" altLang="en-US" sz="2400">
                <a:sym typeface="Symbol" pitchFamily="18" charset="2"/>
              </a:rPr>
              <a:t>(d)b + (d-1)b</a:t>
            </a:r>
            <a:r>
              <a:rPr lang="en-US" altLang="en-US" sz="2400" baseline="30000">
                <a:sym typeface="Symbol" pitchFamily="18" charset="2"/>
              </a:rPr>
              <a:t>2</a:t>
            </a:r>
            <a:r>
              <a:rPr lang="en-US" altLang="en-US" sz="2400">
                <a:sym typeface="Symbol" pitchFamily="18" charset="2"/>
              </a:rPr>
              <a:t> + … + (1)b</a:t>
            </a:r>
            <a:r>
              <a:rPr lang="en-US" altLang="en-US" sz="2400" baseline="30000">
                <a:sym typeface="Symbol" pitchFamily="18" charset="2"/>
              </a:rPr>
              <a:t>d </a:t>
            </a:r>
            <a:r>
              <a:rPr lang="en-US" altLang="en-US" sz="2400">
                <a:sym typeface="Symbol" pitchFamily="18" charset="2"/>
              </a:rPr>
              <a:t>= </a:t>
            </a:r>
            <a:r>
              <a:rPr lang="en-US" altLang="en-US" sz="2400" i="1">
                <a:solidFill>
                  <a:schemeClr val="accent2"/>
                </a:solidFill>
                <a:sym typeface="Symbol" pitchFamily="18" charset="2"/>
              </a:rPr>
              <a:t>O(b</a:t>
            </a:r>
            <a:r>
              <a:rPr lang="en-US" altLang="en-US" sz="2400" i="1" baseline="30000">
                <a:solidFill>
                  <a:schemeClr val="accent2"/>
                </a:solidFill>
                <a:sym typeface="Symbol" pitchFamily="18" charset="2"/>
              </a:rPr>
              <a:t>d</a:t>
            </a:r>
            <a:r>
              <a:rPr lang="en-US" altLang="en-US" sz="2400" i="1">
                <a:solidFill>
                  <a:schemeClr val="accent2"/>
                </a:solidFill>
                <a:sym typeface="Symbol" pitchFamily="18" charset="2"/>
              </a:rPr>
              <a:t>)</a:t>
            </a:r>
          </a:p>
          <a:p>
            <a:pPr>
              <a:tabLst>
                <a:tab pos="2062163" algn="l"/>
              </a:tabLst>
            </a:pPr>
            <a:endParaRPr lang="en-US" sz="2000"/>
          </a:p>
          <a:p>
            <a:pPr marL="457200" lvl="1" indent="0">
              <a:buNone/>
              <a:tabLst>
                <a:tab pos="2062163" algn="l"/>
              </a:tabLst>
            </a:pPr>
            <a:endParaRPr lang="en-US" altLang="en-US" sz="2400" i="1">
              <a:solidFill>
                <a:schemeClr val="accent2"/>
              </a:solidFill>
              <a:sym typeface="Symbol" pitchFamily="18" charset="2"/>
            </a:endParaRPr>
          </a:p>
          <a:p>
            <a:pPr>
              <a:lnSpc>
                <a:spcPct val="80000"/>
              </a:lnSpc>
              <a:tabLst>
                <a:tab pos="2062163" algn="l"/>
              </a:tabLst>
            </a:pPr>
            <a:r>
              <a:rPr lang="en-US" altLang="en-US" i="1">
                <a:solidFill>
                  <a:schemeClr val="accent2"/>
                </a:solidFill>
                <a:sym typeface="Symbol" pitchFamily="18" charset="2"/>
              </a:rPr>
              <a:t>As efficient in terms of O(…) </a:t>
            </a:r>
            <a:r>
              <a:rPr lang="en-US" altLang="en-US">
                <a:sym typeface="Symbol" pitchFamily="18" charset="2"/>
              </a:rPr>
              <a:t>as Breadth First Search: </a:t>
            </a:r>
          </a:p>
          <a:p>
            <a:pPr lvl="1">
              <a:lnSpc>
                <a:spcPct val="80000"/>
              </a:lnSpc>
              <a:tabLst>
                <a:tab pos="2062163" algn="l"/>
              </a:tabLst>
            </a:pPr>
            <a:r>
              <a:rPr lang="en-US" altLang="en-US" sz="2400">
                <a:sym typeface="Symbol" pitchFamily="18" charset="2"/>
              </a:rPr>
              <a:t>b + b</a:t>
            </a:r>
            <a:r>
              <a:rPr lang="en-US" altLang="en-US" sz="2400" baseline="30000">
                <a:sym typeface="Symbol" pitchFamily="18" charset="2"/>
              </a:rPr>
              <a:t>2</a:t>
            </a:r>
            <a:r>
              <a:rPr lang="en-US" altLang="en-US" sz="2400">
                <a:sym typeface="Symbol" pitchFamily="18" charset="2"/>
              </a:rPr>
              <a:t> + … + b</a:t>
            </a:r>
            <a:r>
              <a:rPr lang="en-US" altLang="en-US" sz="2400" baseline="30000">
                <a:sym typeface="Symbol" pitchFamily="18" charset="2"/>
              </a:rPr>
              <a:t>d</a:t>
            </a:r>
            <a:r>
              <a:rPr lang="en-US" altLang="en-US" sz="2400">
                <a:sym typeface="Symbol" pitchFamily="18" charset="2"/>
              </a:rPr>
              <a:t> =  </a:t>
            </a:r>
            <a:r>
              <a:rPr lang="en-US" altLang="en-US" sz="2400" i="1">
                <a:solidFill>
                  <a:schemeClr val="accent2"/>
                </a:solidFill>
                <a:sym typeface="Symbol" pitchFamily="18" charset="2"/>
              </a:rPr>
              <a:t>O(b</a:t>
            </a:r>
            <a:r>
              <a:rPr lang="en-US" altLang="en-US" sz="2400" i="1" baseline="30000">
                <a:solidFill>
                  <a:schemeClr val="accent2"/>
                </a:solidFill>
                <a:sym typeface="Symbol" pitchFamily="18" charset="2"/>
              </a:rPr>
              <a:t>d</a:t>
            </a:r>
            <a:r>
              <a:rPr lang="en-US" altLang="en-US" sz="2400" i="1">
                <a:solidFill>
                  <a:schemeClr val="accent2"/>
                </a:solidFill>
                <a:sym typeface="Symbol" pitchFamily="18" charset="2"/>
              </a:rPr>
              <a:t>)</a:t>
            </a:r>
            <a:endParaRPr lang="en-US" altLang="en-US" sz="2400">
              <a:sym typeface="Symbol" pitchFamily="18" charset="2"/>
            </a:endParaRPr>
          </a:p>
          <a:p>
            <a:pPr>
              <a:tabLst>
                <a:tab pos="2062163" algn="l"/>
              </a:tabLst>
            </a:pPr>
            <a:endParaRPr lang="en-US" sz="4800"/>
          </a:p>
          <a:p>
            <a:pPr lvl="1">
              <a:buFontTx/>
              <a:buNone/>
              <a:tabLst>
                <a:tab pos="2062163" algn="l"/>
              </a:tabLst>
            </a:pPr>
            <a:endParaRPr lang="en-US"/>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65</a:t>
            </a:fld>
            <a:endParaRPr lang="en-US" altLang="en-US"/>
          </a:p>
        </p:txBody>
      </p:sp>
    </p:spTree>
    <p:extLst>
      <p:ext uri="{BB962C8B-B14F-4D97-AF65-F5344CB8AC3E}">
        <p14:creationId xmlns:p14="http://schemas.microsoft.com/office/powerpoint/2010/main" val="1105615616"/>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2" name="Date Placeholder 3"/>
          <p:cNvSpPr txBox="1">
            <a:spLocks noGrp="1"/>
          </p:cNvSpPr>
          <p:nvPr/>
        </p:nvSpPr>
        <p:spPr bwMode="auto">
          <a:xfrm>
            <a:off x="685800" y="62484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a:t>CIS 521 - Intro to AI</a:t>
            </a:r>
          </a:p>
          <a:p>
            <a:endParaRPr lang="en-US" altLang="en-US" sz="1400"/>
          </a:p>
        </p:txBody>
      </p:sp>
      <p:sp>
        <p:nvSpPr>
          <p:cNvPr id="78853"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FCEED9AD-A03F-4E74-8583-62BD78ED7BCB}" type="slidenum">
              <a:rPr lang="en-US" altLang="en-US" sz="1400"/>
              <a:pPr/>
              <a:t>66</a:t>
            </a:fld>
            <a:endParaRPr lang="en-US" altLang="en-US" sz="1400"/>
          </a:p>
        </p:txBody>
      </p:sp>
      <p:sp>
        <p:nvSpPr>
          <p:cNvPr id="78854" name="Rectangle 2"/>
          <p:cNvSpPr>
            <a:spLocks noGrp="1" noChangeArrowheads="1"/>
          </p:cNvSpPr>
          <p:nvPr>
            <p:ph type="title"/>
          </p:nvPr>
        </p:nvSpPr>
        <p:spPr/>
        <p:txBody>
          <a:bodyPr/>
          <a:lstStyle/>
          <a:p>
            <a:r>
              <a:rPr lang="en-US"/>
              <a:t>ID search, Evaluation III</a:t>
            </a:r>
          </a:p>
        </p:txBody>
      </p:sp>
      <p:sp>
        <p:nvSpPr>
          <p:cNvPr id="78855" name="Rectangle 3"/>
          <p:cNvSpPr>
            <a:spLocks noGrp="1" noChangeArrowheads="1"/>
          </p:cNvSpPr>
          <p:nvPr>
            <p:ph type="body" idx="1"/>
          </p:nvPr>
        </p:nvSpPr>
        <p:spPr/>
        <p:txBody>
          <a:bodyPr/>
          <a:lstStyle/>
          <a:p>
            <a:pPr>
              <a:lnSpc>
                <a:spcPct val="90000"/>
              </a:lnSpc>
            </a:pPr>
            <a:r>
              <a:rPr lang="en-US" sz="2800"/>
              <a:t>Complete: YES (no infinite paths)</a:t>
            </a:r>
            <a:r>
              <a:rPr lang="en-US" sz="2800">
                <a:sym typeface="Wingdings" panose="05000000000000000000" pitchFamily="2" charset="2"/>
              </a:rPr>
              <a:t> 	</a:t>
            </a:r>
            <a:r>
              <a:rPr lang="en-US" sz="3200">
                <a:solidFill>
                  <a:schemeClr val="accent1">
                    <a:lumMod val="75000"/>
                  </a:schemeClr>
                </a:solidFill>
                <a:sym typeface="Wingdings" panose="05000000000000000000" pitchFamily="2" charset="2"/>
              </a:rPr>
              <a:t></a:t>
            </a:r>
            <a:endParaRPr lang="en-US" sz="3200"/>
          </a:p>
          <a:p>
            <a:pPr lvl="1">
              <a:lnSpc>
                <a:spcPct val="90000"/>
              </a:lnSpc>
            </a:pPr>
            <a:endParaRPr lang="en-US" sz="2400"/>
          </a:p>
          <a:p>
            <a:pPr>
              <a:lnSpc>
                <a:spcPct val="90000"/>
              </a:lnSpc>
            </a:pPr>
            <a:r>
              <a:rPr lang="en-US" sz="2800"/>
              <a:t>Time complexity</a:t>
            </a:r>
            <a:r>
              <a:rPr lang="en-US" sz="2500"/>
              <a:t>:</a:t>
            </a:r>
          </a:p>
          <a:p>
            <a:pPr>
              <a:lnSpc>
                <a:spcPct val="90000"/>
              </a:lnSpc>
            </a:pPr>
            <a:endParaRPr lang="en-US" sz="2500"/>
          </a:p>
          <a:p>
            <a:pPr>
              <a:lnSpc>
                <a:spcPct val="90000"/>
              </a:lnSpc>
            </a:pPr>
            <a:r>
              <a:rPr lang="en-US" sz="2800">
                <a:solidFill>
                  <a:srgbClr val="C00000"/>
                </a:solidFill>
              </a:rPr>
              <a:t>Space complexity:                    		</a:t>
            </a:r>
            <a:r>
              <a:rPr lang="en-US" sz="3200">
                <a:solidFill>
                  <a:schemeClr val="accent1">
                    <a:lumMod val="75000"/>
                  </a:schemeClr>
                </a:solidFill>
                <a:sym typeface="Wingdings" panose="05000000000000000000" pitchFamily="2" charset="2"/>
              </a:rPr>
              <a:t></a:t>
            </a:r>
            <a:endParaRPr lang="en-US" sz="3200">
              <a:solidFill>
                <a:schemeClr val="accent1">
                  <a:lumMod val="75000"/>
                </a:schemeClr>
              </a:solidFill>
            </a:endParaRPr>
          </a:p>
          <a:p>
            <a:pPr>
              <a:lnSpc>
                <a:spcPct val="90000"/>
              </a:lnSpc>
            </a:pPr>
            <a:endParaRPr lang="en-US" sz="2800"/>
          </a:p>
          <a:p>
            <a:pPr>
              <a:lnSpc>
                <a:spcPct val="90000"/>
              </a:lnSpc>
            </a:pPr>
            <a:r>
              <a:rPr lang="en-US" sz="2800"/>
              <a:t>Optimal: </a:t>
            </a:r>
            <a:r>
              <a:rPr lang="en-US" sz="2900"/>
              <a:t>YES if step cost is 1. 	</a:t>
            </a:r>
            <a:r>
              <a:rPr lang="en-US" sz="3200">
                <a:solidFill>
                  <a:schemeClr val="accent1">
                    <a:lumMod val="75000"/>
                  </a:schemeClr>
                </a:solidFill>
                <a:sym typeface="Wingdings" panose="05000000000000000000" pitchFamily="2" charset="2"/>
              </a:rPr>
              <a:t></a:t>
            </a:r>
            <a:endParaRPr lang="en-US" sz="3200">
              <a:solidFill>
                <a:schemeClr val="accent1">
                  <a:lumMod val="75000"/>
                </a:schemeClr>
              </a:solidFill>
            </a:endParaRPr>
          </a:p>
          <a:p>
            <a:pPr>
              <a:lnSpc>
                <a:spcPct val="90000"/>
              </a:lnSpc>
            </a:pPr>
            <a:endParaRPr lang="en-US" sz="3200">
              <a:solidFill>
                <a:schemeClr val="accent1">
                  <a:lumMod val="75000"/>
                </a:schemeClr>
              </a:solidFill>
            </a:endParaRPr>
          </a:p>
          <a:p>
            <a:pPr>
              <a:lnSpc>
                <a:spcPct val="90000"/>
              </a:lnSpc>
            </a:pPr>
            <a:endParaRPr lang="en-US" sz="2900"/>
          </a:p>
          <a:p>
            <a:pPr>
              <a:lnSpc>
                <a:spcPct val="90000"/>
              </a:lnSpc>
            </a:pPr>
            <a:endParaRPr lang="en-US" sz="4000"/>
          </a:p>
          <a:p>
            <a:pPr lvl="1">
              <a:lnSpc>
                <a:spcPct val="90000"/>
              </a:lnSpc>
              <a:buFontTx/>
              <a:buNone/>
            </a:pPr>
            <a:endParaRPr lang="en-US" sz="2800"/>
          </a:p>
          <a:p>
            <a:pPr lvl="1">
              <a:lnSpc>
                <a:spcPct val="90000"/>
              </a:lnSpc>
              <a:buFontTx/>
              <a:buNone/>
            </a:pPr>
            <a:endParaRPr lang="en-US" sz="2800"/>
          </a:p>
        </p:txBody>
      </p:sp>
      <p:graphicFrame>
        <p:nvGraphicFramePr>
          <p:cNvPr id="78856" name="Object 4"/>
          <p:cNvGraphicFramePr>
            <a:graphicFrameLocks noChangeAspect="1"/>
          </p:cNvGraphicFramePr>
          <p:nvPr/>
        </p:nvGraphicFramePr>
        <p:xfrm>
          <a:off x="4572000" y="2176463"/>
          <a:ext cx="1133475" cy="549275"/>
        </p:xfrm>
        <a:graphic>
          <a:graphicData uri="http://schemas.openxmlformats.org/presentationml/2006/ole">
            <mc:AlternateContent xmlns:mc="http://schemas.openxmlformats.org/markup-compatibility/2006">
              <mc:Choice xmlns:v="urn:schemas-microsoft-com:vml" Requires="v">
                <p:oleObj spid="_x0000_s2448" name="Equation" r:id="rId4" imgW="393700" imgH="190500" progId="Equation.3">
                  <p:embed/>
                </p:oleObj>
              </mc:Choice>
              <mc:Fallback>
                <p:oleObj name="Equation" r:id="rId4" imgW="393700" imgH="1905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176463"/>
                        <a:ext cx="11334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7" name="Object 5"/>
          <p:cNvGraphicFramePr>
            <a:graphicFrameLocks noChangeAspect="1"/>
          </p:cNvGraphicFramePr>
          <p:nvPr>
            <p:extLst/>
          </p:nvPr>
        </p:nvGraphicFramePr>
        <p:xfrm>
          <a:off x="4572000" y="3135407"/>
          <a:ext cx="1274762" cy="601662"/>
        </p:xfrm>
        <a:graphic>
          <a:graphicData uri="http://schemas.openxmlformats.org/presentationml/2006/ole">
            <mc:AlternateContent xmlns:mc="http://schemas.openxmlformats.org/markup-compatibility/2006">
              <mc:Choice xmlns:v="urn:schemas-microsoft-com:vml" Requires="v">
                <p:oleObj spid="_x0000_s2449" name="Equation" r:id="rId6" imgW="431640" imgH="203040" progId="Equation.DSMT4">
                  <p:embed/>
                </p:oleObj>
              </mc:Choice>
              <mc:Fallback>
                <p:oleObj name="Equation" r:id="rId6" imgW="431640" imgH="203040" progId="Equation.DSMT4">
                  <p:embed/>
                  <p:pic>
                    <p:nvPicPr>
                      <p:cNvPr id="0" name=""/>
                      <p:cNvPicPr>
                        <a:picLocks noChangeAspect="1" noChangeArrowheads="1"/>
                      </p:cNvPicPr>
                      <p:nvPr/>
                    </p:nvPicPr>
                    <p:blipFill>
                      <a:blip r:embed="rId7"/>
                      <a:srcRect/>
                      <a:stretch>
                        <a:fillRect/>
                      </a:stretch>
                    </p:blipFill>
                    <p:spPr bwMode="auto">
                      <a:xfrm>
                        <a:off x="4572000" y="3135407"/>
                        <a:ext cx="1274762" cy="6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66</a:t>
            </a:fld>
            <a:endParaRPr lang="en-US" altLang="en-US"/>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2288687227"/>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79876" name="Rectangle 2"/>
          <p:cNvSpPr>
            <a:spLocks noGrp="1" noChangeArrowheads="1"/>
          </p:cNvSpPr>
          <p:nvPr>
            <p:ph type="title"/>
          </p:nvPr>
        </p:nvSpPr>
        <p:spPr/>
        <p:txBody>
          <a:bodyPr/>
          <a:lstStyle/>
          <a:p>
            <a:r>
              <a:rPr lang="en-US"/>
              <a:t>Summary of algorithms</a:t>
            </a:r>
          </a:p>
        </p:txBody>
      </p:sp>
      <p:graphicFrame>
        <p:nvGraphicFramePr>
          <p:cNvPr id="148483" name="Group 3"/>
          <p:cNvGraphicFramePr>
            <a:graphicFrameLocks noGrp="1"/>
          </p:cNvGraphicFramePr>
          <p:nvPr>
            <p:ph type="tbl" idx="1"/>
            <p:extLst/>
          </p:nvPr>
        </p:nvGraphicFramePr>
        <p:xfrm>
          <a:off x="1649413" y="1620838"/>
          <a:ext cx="5461001" cy="3260725"/>
        </p:xfrm>
        <a:graphic>
          <a:graphicData uri="http://schemas.openxmlformats.org/drawingml/2006/table">
            <a:tbl>
              <a:tblPr/>
              <a:tblGrid>
                <a:gridCol w="1236758">
                  <a:extLst>
                    <a:ext uri="{9D8B030D-6E8A-4147-A177-3AD203B41FA5}">
                      <a16:colId xmlns="" xmlns:a16="http://schemas.microsoft.com/office/drawing/2014/main" val="20000"/>
                    </a:ext>
                  </a:extLst>
                </a:gridCol>
                <a:gridCol w="993680">
                  <a:extLst>
                    <a:ext uri="{9D8B030D-6E8A-4147-A177-3AD203B41FA5}">
                      <a16:colId xmlns="" xmlns:a16="http://schemas.microsoft.com/office/drawing/2014/main" val="20001"/>
                    </a:ext>
                  </a:extLst>
                </a:gridCol>
                <a:gridCol w="974725">
                  <a:extLst>
                    <a:ext uri="{9D8B030D-6E8A-4147-A177-3AD203B41FA5}">
                      <a16:colId xmlns="" xmlns:a16="http://schemas.microsoft.com/office/drawing/2014/main" val="20002"/>
                    </a:ext>
                  </a:extLst>
                </a:gridCol>
                <a:gridCol w="1066800">
                  <a:extLst>
                    <a:ext uri="{9D8B030D-6E8A-4147-A177-3AD203B41FA5}">
                      <a16:colId xmlns="" xmlns:a16="http://schemas.microsoft.com/office/drawing/2014/main" val="20003"/>
                    </a:ext>
                  </a:extLst>
                </a:gridCol>
                <a:gridCol w="1189038">
                  <a:extLst>
                    <a:ext uri="{9D8B030D-6E8A-4147-A177-3AD203B41FA5}">
                      <a16:colId xmlns="" xmlns:a16="http://schemas.microsoft.com/office/drawing/2014/main" val="20004"/>
                    </a:ext>
                  </a:extLst>
                </a:gridCol>
              </a:tblGrid>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Criterion</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Breadth-First</a:t>
                      </a:r>
                    </a:p>
                  </a:txBody>
                  <a:tcPr marT="45729" marB="45729"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Depth-First</a:t>
                      </a:r>
                    </a:p>
                  </a:txBody>
                  <a:tcPr marT="45729" marB="45729"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Depth-limited</a:t>
                      </a:r>
                    </a:p>
                  </a:txBody>
                  <a:tcPr marT="45729" marB="45729"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Iterative deepening</a:t>
                      </a:r>
                    </a:p>
                  </a:txBody>
                  <a:tcPr marT="45729" marB="45729" horzOverflow="overflow">
                    <a:lnL>
                      <a:noFill/>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Complete?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a:noFill/>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 xmlns:a16="http://schemas.microsoft.com/office/drawing/2014/main" val="10001"/>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Time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0" u="none" strike="noStrike" cap="none" normalizeH="0" baseline="0">
                        <a:ln>
                          <a:noFill/>
                        </a:ln>
                        <a:solidFill>
                          <a:schemeClr val="tx1"/>
                        </a:solidFill>
                        <a:effectLst/>
                        <a:latin typeface="Times" charset="0"/>
                      </a:endParaRPr>
                    </a:p>
                  </a:txBody>
                  <a:tcPr marT="45729" marB="45729"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m</a:t>
                      </a: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l</a:t>
                      </a: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1" u="none" strike="noStrike" cap="none" normalizeH="0" baseline="30000">
                        <a:ln>
                          <a:noFill/>
                        </a:ln>
                        <a:solidFill>
                          <a:schemeClr val="tx1"/>
                        </a:solidFill>
                        <a:effectLst/>
                        <a:latin typeface="Times" charset="0"/>
                      </a:endParaRPr>
                    </a:p>
                  </a:txBody>
                  <a:tcPr marT="45729" marB="45729"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 xmlns:a16="http://schemas.microsoft.com/office/drawing/2014/main" val="10002"/>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Space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0" u="none" strike="noStrike" cap="none" normalizeH="0" baseline="0">
                        <a:ln>
                          <a:noFill/>
                        </a:ln>
                        <a:solidFill>
                          <a:schemeClr val="tx1"/>
                        </a:solidFill>
                        <a:effectLst/>
                        <a:latin typeface="Times" charset="0"/>
                      </a:endParaRPr>
                    </a:p>
                  </a:txBody>
                  <a:tcPr marT="45729" marB="45729"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bm</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bl</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bd</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 xmlns:a16="http://schemas.microsoft.com/office/drawing/2014/main" val="10003"/>
                  </a:ext>
                </a:extLst>
              </a:tr>
              <a:tr h="66939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Optimal?</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bl>
          </a:graphicData>
        </a:graphic>
      </p:graphicFrame>
      <p:sp>
        <p:nvSpPr>
          <p:cNvPr id="79910" name="Text Box 45"/>
          <p:cNvSpPr txBox="1">
            <a:spLocks noChangeArrowheads="1"/>
          </p:cNvSpPr>
          <p:nvPr/>
        </p:nvSpPr>
        <p:spPr bwMode="auto">
          <a:xfrm>
            <a:off x="509588" y="5624513"/>
            <a:ext cx="8081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endParaRPr lang="en-US"/>
          </a:p>
        </p:txBody>
      </p:sp>
      <p:sp>
        <p:nvSpPr>
          <p:cNvPr id="79911" name="Text Box 46"/>
          <p:cNvSpPr txBox="1">
            <a:spLocks noChangeArrowheads="1"/>
          </p:cNvSpPr>
          <p:nvPr/>
        </p:nvSpPr>
        <p:spPr bwMode="auto">
          <a:xfrm>
            <a:off x="3238500" y="17049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C48B64EB-9F0B-4F90-97DB-CCC6C5B1083F}" type="slidenum">
              <a:rPr lang="en-US" altLang="en-US" smtClean="0"/>
              <a:pPr>
                <a:defRPr/>
              </a:pPr>
              <a:t>67</a:t>
            </a:fld>
            <a:endParaRPr lang="en-US" altLang="en-US"/>
          </a:p>
        </p:txBody>
      </p:sp>
    </p:spTree>
    <p:extLst>
      <p:ext uri="{BB962C8B-B14F-4D97-AF65-F5344CB8AC3E}">
        <p14:creationId xmlns:p14="http://schemas.microsoft.com/office/powerpoint/2010/main" val="261931650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your robot?</a:t>
            </a:r>
            <a:endParaRPr lang="en-US" dirty="0"/>
          </a:p>
        </p:txBody>
      </p:sp>
      <p:sp>
        <p:nvSpPr>
          <p:cNvPr id="3" name="Date Placeholder 2"/>
          <p:cNvSpPr>
            <a:spLocks noGrp="1"/>
          </p:cNvSpPr>
          <p:nvPr>
            <p:ph type="dt" sz="half" idx="10"/>
          </p:nvPr>
        </p:nvSpPr>
        <p:spPr/>
        <p:txBody>
          <a:bodyPr/>
          <a:lstStyle/>
          <a:p>
            <a:pPr>
              <a:defRPr/>
            </a:pPr>
            <a:r>
              <a:rPr lang="en-US" smtClean="0"/>
              <a:t>CIS 421/521 - Intro to AI - Summer 2019</a:t>
            </a:r>
            <a:endParaRPr lang="en-US" altLang="en-US" dirty="0"/>
          </a:p>
        </p:txBody>
      </p:sp>
      <p:sp>
        <p:nvSpPr>
          <p:cNvPr id="4" name="Slide Number Placeholder 3"/>
          <p:cNvSpPr>
            <a:spLocks noGrp="1"/>
          </p:cNvSpPr>
          <p:nvPr>
            <p:ph type="sldNum" sz="quarter" idx="12"/>
          </p:nvPr>
        </p:nvSpPr>
        <p:spPr/>
        <p:txBody>
          <a:bodyPr/>
          <a:lstStyle/>
          <a:p>
            <a:pPr>
              <a:defRPr/>
            </a:pPr>
            <a:fld id="{F50F4939-314A-4964-9175-6198E93078A0}" type="slidenum">
              <a:rPr lang="en-US" altLang="en-US" smtClean="0"/>
              <a:pPr>
                <a:defRPr/>
              </a:pPr>
              <a:t>7</a:t>
            </a:fld>
            <a:endParaRPr lang="en-US" altLang="en-US"/>
          </a:p>
        </p:txBody>
      </p:sp>
      <p:pic>
        <p:nvPicPr>
          <p:cNvPr id="5" name="Picture 4"/>
          <p:cNvPicPr>
            <a:picLocks noChangeAspect="1"/>
          </p:cNvPicPr>
          <p:nvPr/>
        </p:nvPicPr>
        <p:blipFill>
          <a:blip r:embed="rId3"/>
          <a:stretch>
            <a:fillRect/>
          </a:stretch>
        </p:blipFill>
        <p:spPr>
          <a:xfrm>
            <a:off x="914400" y="1349828"/>
            <a:ext cx="3077029" cy="4615543"/>
          </a:xfrm>
          <a:prstGeom prst="rect">
            <a:avLst/>
          </a:prstGeom>
        </p:spPr>
      </p:pic>
      <p:sp>
        <p:nvSpPr>
          <p:cNvPr id="7" name="Rectangle 6"/>
          <p:cNvSpPr/>
          <p:nvPr/>
        </p:nvSpPr>
        <p:spPr>
          <a:xfrm>
            <a:off x="3991429" y="1676400"/>
            <a:ext cx="4458273" cy="461665"/>
          </a:xfrm>
          <a:prstGeom prst="rect">
            <a:avLst/>
          </a:prstGeom>
        </p:spPr>
        <p:txBody>
          <a:bodyPr wrap="none">
            <a:spAutoFit/>
          </a:bodyPr>
          <a:lstStyle/>
          <a:p>
            <a:pPr algn="ctr"/>
            <a:r>
              <a:rPr lang="en-US" b="1" i="1" smtClean="0">
                <a:solidFill>
                  <a:srgbClr val="3333CC"/>
                </a:solidFill>
                <a:latin typeface="Arial" charset="0"/>
              </a:rPr>
              <a:t>What actuators does it have?</a:t>
            </a:r>
            <a:endParaRPr lang="en-US" dirty="0"/>
          </a:p>
        </p:txBody>
      </p:sp>
      <p:sp>
        <p:nvSpPr>
          <p:cNvPr id="8" name="Rectangle 7"/>
          <p:cNvSpPr/>
          <p:nvPr/>
        </p:nvSpPr>
        <p:spPr>
          <a:xfrm>
            <a:off x="4217394" y="3359220"/>
            <a:ext cx="4253087" cy="461665"/>
          </a:xfrm>
          <a:prstGeom prst="rect">
            <a:avLst/>
          </a:prstGeom>
        </p:spPr>
        <p:txBody>
          <a:bodyPr wrap="none">
            <a:spAutoFit/>
          </a:bodyPr>
          <a:lstStyle/>
          <a:p>
            <a:pPr algn="ctr"/>
            <a:r>
              <a:rPr lang="en-US" b="1" i="1" dirty="0" smtClean="0">
                <a:solidFill>
                  <a:srgbClr val="3333CC"/>
                </a:solidFill>
                <a:latin typeface="Arial" charset="0"/>
              </a:rPr>
              <a:t>What sensors does it have?</a:t>
            </a:r>
            <a:endParaRPr lang="en-US" dirty="0"/>
          </a:p>
        </p:txBody>
      </p:sp>
    </p:spTree>
    <p:extLst>
      <p:ext uri="{BB962C8B-B14F-4D97-AF65-F5344CB8AC3E}">
        <p14:creationId xmlns:p14="http://schemas.microsoft.com/office/powerpoint/2010/main" val="65112593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dirty="0"/>
              <a:t>Agents and environments</a:t>
            </a:r>
          </a:p>
        </p:txBody>
      </p:sp>
      <p:sp>
        <p:nvSpPr>
          <p:cNvPr id="24582" name="Rectangle 3"/>
          <p:cNvSpPr>
            <a:spLocks noGrp="1" noChangeArrowheads="1"/>
          </p:cNvSpPr>
          <p:nvPr>
            <p:ph type="body" sz="half" idx="2"/>
          </p:nvPr>
        </p:nvSpPr>
        <p:spPr/>
        <p:txBody>
          <a:bodyPr/>
          <a:lstStyle/>
          <a:p>
            <a:pPr>
              <a:buFont typeface="Symbol" pitchFamily="18" charset="2"/>
              <a:buNone/>
            </a:pPr>
            <a:endParaRPr lang="en-US" sz="1800" dirty="0"/>
          </a:p>
          <a:p>
            <a:pPr>
              <a:buFont typeface="Symbol" pitchFamily="18" charset="2"/>
              <a:buNone/>
            </a:pPr>
            <a:endParaRPr lang="en-US" sz="1800" dirty="0"/>
          </a:p>
          <a:p>
            <a:pPr>
              <a:buFont typeface="Symbol" pitchFamily="18" charset="2"/>
              <a:buNone/>
            </a:pPr>
            <a:endParaRPr lang="en-US" sz="1800" dirty="0"/>
          </a:p>
          <a:p>
            <a:endParaRPr lang="en-US" sz="1800" dirty="0"/>
          </a:p>
          <a:p>
            <a:endParaRPr lang="en-US" sz="1800" dirty="0"/>
          </a:p>
          <a:p>
            <a:endParaRPr lang="en-US" sz="1800" dirty="0"/>
          </a:p>
          <a:p>
            <a:endParaRPr lang="en-US" sz="1800" dirty="0"/>
          </a:p>
          <a:p>
            <a:endParaRPr lang="en-US" sz="1800" dirty="0"/>
          </a:p>
        </p:txBody>
      </p:sp>
      <p:pic>
        <p:nvPicPr>
          <p:cNvPr id="24583" name="Picture 4" descr="agent-environmen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67000" y="1447800"/>
            <a:ext cx="37338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Text Box 10"/>
          <p:cNvSpPr txBox="1">
            <a:spLocks noChangeArrowheads="1"/>
          </p:cNvSpPr>
          <p:nvPr/>
        </p:nvSpPr>
        <p:spPr bwMode="auto">
          <a:xfrm>
            <a:off x="685800" y="3657600"/>
            <a:ext cx="7848600" cy="264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20000"/>
              </a:spcBef>
              <a:buClr>
                <a:srgbClr val="000099"/>
              </a:buClr>
              <a:buSzPct val="100000"/>
              <a:buFont typeface="Symbol" pitchFamily="18" charset="2"/>
              <a:buChar char="·"/>
            </a:pPr>
            <a:r>
              <a:rPr lang="en-US" b="1" dirty="0" smtClean="0">
                <a:solidFill>
                  <a:srgbClr val="000000"/>
                </a:solidFill>
                <a:latin typeface="Arial" charset="0"/>
              </a:rPr>
              <a:t> An </a:t>
            </a:r>
            <a:r>
              <a:rPr lang="en-US" b="1" dirty="0">
                <a:solidFill>
                  <a:srgbClr val="000000"/>
                </a:solidFill>
                <a:latin typeface="Arial" charset="0"/>
              </a:rPr>
              <a:t>agent is specified by an </a:t>
            </a:r>
            <a:r>
              <a:rPr lang="en-US" b="1" i="1" dirty="0">
                <a:solidFill>
                  <a:srgbClr val="3333CC"/>
                </a:solidFill>
                <a:latin typeface="Arial" charset="0"/>
              </a:rPr>
              <a:t>agent function</a:t>
            </a:r>
            <a:r>
              <a:rPr lang="en-US" i="1" dirty="0">
                <a:solidFill>
                  <a:srgbClr val="000000"/>
                </a:solidFill>
                <a:latin typeface="Arial" charset="0"/>
              </a:rPr>
              <a:t> </a:t>
            </a:r>
            <a:r>
              <a:rPr lang="en-US" i="1" dirty="0" err="1">
                <a:solidFill>
                  <a:srgbClr val="000000"/>
                </a:solidFill>
              </a:rPr>
              <a:t>f:P</a:t>
            </a:r>
            <a:r>
              <a:rPr lang="en-US" i="1" dirty="0">
                <a:solidFill>
                  <a:srgbClr val="000000"/>
                </a:solidFill>
                <a:sym typeface="Symbol"/>
              </a:rPr>
              <a:t> a</a:t>
            </a:r>
            <a:r>
              <a:rPr lang="en-US" b="1" dirty="0">
                <a:solidFill>
                  <a:srgbClr val="000000"/>
                </a:solidFill>
                <a:latin typeface="Arial" charset="0"/>
              </a:rPr>
              <a:t>  that maps a sequence of percept vectors </a:t>
            </a:r>
            <a:r>
              <a:rPr lang="en-US" i="1" dirty="0">
                <a:solidFill>
                  <a:srgbClr val="000000"/>
                </a:solidFill>
              </a:rPr>
              <a:t>P</a:t>
            </a:r>
            <a:r>
              <a:rPr lang="en-US" b="1" dirty="0">
                <a:solidFill>
                  <a:srgbClr val="000000"/>
                </a:solidFill>
                <a:latin typeface="Arial" charset="0"/>
              </a:rPr>
              <a:t> to an action </a:t>
            </a:r>
            <a:r>
              <a:rPr lang="en-US" i="1" dirty="0" smtClean="0">
                <a:solidFill>
                  <a:srgbClr val="000000"/>
                </a:solidFill>
              </a:rPr>
              <a:t>a</a:t>
            </a:r>
            <a:r>
              <a:rPr lang="en-US" b="1" i="1" dirty="0" smtClean="0">
                <a:solidFill>
                  <a:srgbClr val="000000"/>
                </a:solidFill>
                <a:latin typeface="Arial" charset="0"/>
              </a:rPr>
              <a:t> </a:t>
            </a:r>
            <a:r>
              <a:rPr lang="en-US" b="1" dirty="0" smtClean="0">
                <a:solidFill>
                  <a:srgbClr val="000000"/>
                </a:solidFill>
                <a:latin typeface="Arial" charset="0"/>
              </a:rPr>
              <a:t>from </a:t>
            </a:r>
            <a:r>
              <a:rPr lang="en-US" b="1" dirty="0">
                <a:solidFill>
                  <a:srgbClr val="000000"/>
                </a:solidFill>
                <a:latin typeface="Arial" charset="0"/>
              </a:rPr>
              <a:t>a set </a:t>
            </a:r>
            <a:r>
              <a:rPr lang="en-US" i="1" dirty="0">
                <a:solidFill>
                  <a:srgbClr val="000000"/>
                </a:solidFill>
              </a:rPr>
              <a:t>A</a:t>
            </a:r>
            <a:r>
              <a:rPr lang="en-US" b="1" dirty="0">
                <a:solidFill>
                  <a:srgbClr val="000000"/>
                </a:solidFill>
                <a:latin typeface="Arial" charset="0"/>
              </a:rPr>
              <a:t>:</a:t>
            </a:r>
          </a:p>
          <a:p>
            <a:pPr lvl="2">
              <a:spcBef>
                <a:spcPct val="20000"/>
              </a:spcBef>
              <a:buClr>
                <a:srgbClr val="000099"/>
              </a:buClr>
              <a:buSzPct val="100000"/>
            </a:pPr>
            <a:r>
              <a:rPr lang="en-US" i="1" dirty="0">
                <a:solidFill>
                  <a:srgbClr val="000000"/>
                </a:solidFill>
              </a:rPr>
              <a:t>P=[</a:t>
            </a:r>
            <a:r>
              <a:rPr lang="en-US" b="1" i="1" dirty="0">
                <a:solidFill>
                  <a:srgbClr val="000000"/>
                </a:solidFill>
              </a:rPr>
              <a:t>p</a:t>
            </a:r>
            <a:r>
              <a:rPr lang="en-US" b="1" i="1" baseline="-25000" dirty="0">
                <a:solidFill>
                  <a:srgbClr val="000000"/>
                </a:solidFill>
              </a:rPr>
              <a:t>0</a:t>
            </a:r>
            <a:r>
              <a:rPr lang="en-US" i="1" dirty="0">
                <a:solidFill>
                  <a:srgbClr val="000000"/>
                </a:solidFill>
              </a:rPr>
              <a:t>, </a:t>
            </a:r>
            <a:r>
              <a:rPr lang="en-US" b="1" i="1" dirty="0">
                <a:solidFill>
                  <a:srgbClr val="000000"/>
                </a:solidFill>
              </a:rPr>
              <a:t>p</a:t>
            </a:r>
            <a:r>
              <a:rPr lang="en-US" b="1" i="1" baseline="-25000" dirty="0">
                <a:solidFill>
                  <a:srgbClr val="000000"/>
                </a:solidFill>
              </a:rPr>
              <a:t>1</a:t>
            </a:r>
            <a:r>
              <a:rPr lang="en-US" i="1" dirty="0">
                <a:solidFill>
                  <a:srgbClr val="000000"/>
                </a:solidFill>
              </a:rPr>
              <a:t>, … , </a:t>
            </a:r>
            <a:r>
              <a:rPr lang="en-US" b="1" i="1" dirty="0" err="1">
                <a:solidFill>
                  <a:srgbClr val="000000"/>
                </a:solidFill>
              </a:rPr>
              <a:t>p</a:t>
            </a:r>
            <a:r>
              <a:rPr lang="en-US" b="1" i="1" baseline="-25000" dirty="0" err="1">
                <a:solidFill>
                  <a:srgbClr val="000000"/>
                </a:solidFill>
              </a:rPr>
              <a:t>t</a:t>
            </a:r>
            <a:r>
              <a:rPr lang="en-US" i="1" dirty="0">
                <a:solidFill>
                  <a:srgbClr val="000000"/>
                </a:solidFill>
              </a:rPr>
              <a:t>]</a:t>
            </a:r>
          </a:p>
          <a:p>
            <a:pPr lvl="2">
              <a:spcBef>
                <a:spcPct val="20000"/>
              </a:spcBef>
              <a:buClr>
                <a:srgbClr val="000099"/>
              </a:buClr>
              <a:buSzPct val="100000"/>
            </a:pPr>
            <a:r>
              <a:rPr lang="en-US" i="1" dirty="0">
                <a:solidFill>
                  <a:srgbClr val="000000"/>
                </a:solidFill>
              </a:rPr>
              <a:t>A={a</a:t>
            </a:r>
            <a:r>
              <a:rPr lang="en-US" i="1" baseline="-25000" dirty="0">
                <a:solidFill>
                  <a:srgbClr val="000000"/>
                </a:solidFill>
              </a:rPr>
              <a:t>0</a:t>
            </a:r>
            <a:r>
              <a:rPr lang="en-US" i="1" dirty="0">
                <a:solidFill>
                  <a:srgbClr val="000000"/>
                </a:solidFill>
              </a:rPr>
              <a:t>, a</a:t>
            </a:r>
            <a:r>
              <a:rPr lang="en-US" i="1" baseline="-25000" dirty="0">
                <a:solidFill>
                  <a:srgbClr val="000000"/>
                </a:solidFill>
              </a:rPr>
              <a:t>1</a:t>
            </a:r>
            <a:r>
              <a:rPr lang="en-US" i="1" dirty="0">
                <a:solidFill>
                  <a:srgbClr val="000000"/>
                </a:solidFill>
              </a:rPr>
              <a:t>, … , </a:t>
            </a:r>
            <a:r>
              <a:rPr lang="en-US" i="1" dirty="0" err="1">
                <a:solidFill>
                  <a:srgbClr val="000000"/>
                </a:solidFill>
              </a:rPr>
              <a:t>a</a:t>
            </a:r>
            <a:r>
              <a:rPr lang="en-US" i="1" baseline="-25000" dirty="0" err="1">
                <a:solidFill>
                  <a:srgbClr val="000000"/>
                </a:solidFill>
              </a:rPr>
              <a:t>k</a:t>
            </a:r>
            <a:r>
              <a:rPr lang="en-US" i="1" dirty="0">
                <a:solidFill>
                  <a:srgbClr val="000000"/>
                </a:solidFill>
              </a:rPr>
              <a:t>}</a:t>
            </a:r>
          </a:p>
          <a:p>
            <a:pPr>
              <a:spcBef>
                <a:spcPct val="50000"/>
              </a:spcBef>
            </a:pPr>
            <a:endParaRPr lang="en-US" dirty="0">
              <a:solidFill>
                <a:srgbClr val="000000"/>
              </a:solidFill>
            </a:endParaRPr>
          </a:p>
        </p:txBody>
      </p:sp>
      <p:sp>
        <p:nvSpPr>
          <p:cNvPr id="4" name="Date Placeholder 3"/>
          <p:cNvSpPr>
            <a:spLocks noGrp="1"/>
          </p:cNvSpPr>
          <p:nvPr>
            <p:ph type="dt" sz="half" idx="10"/>
          </p:nvPr>
        </p:nvSpPr>
        <p:spPr/>
        <p:txBody>
          <a:bodyPr/>
          <a:lstStyle/>
          <a:p>
            <a:pPr>
              <a:defRPr/>
            </a:pPr>
            <a:r>
              <a:rPr lang="en-US" dirty="0">
                <a:solidFill>
                  <a:srgbClr val="000000"/>
                </a:solidFill>
              </a:rPr>
              <a:t>CIS 421/521 - Intro to AI - </a:t>
            </a:r>
            <a:r>
              <a:rPr lang="en-US" dirty="0" smtClean="0">
                <a:solidFill>
                  <a:srgbClr val="000000"/>
                </a:solidFill>
              </a:rPr>
              <a:t>Summer 2019</a:t>
            </a:r>
            <a:endParaRPr lang="en-US" altLang="en-US" dirty="0">
              <a:solidFill>
                <a:srgbClr val="000000"/>
              </a:solidFill>
            </a:endParaRPr>
          </a:p>
        </p:txBody>
      </p:sp>
      <p:sp>
        <p:nvSpPr>
          <p:cNvPr id="5" name="Slide Number Placeholder 4"/>
          <p:cNvSpPr>
            <a:spLocks noGrp="1"/>
          </p:cNvSpPr>
          <p:nvPr>
            <p:ph type="sldNum" sz="quarter" idx="12"/>
          </p:nvPr>
        </p:nvSpPr>
        <p:spPr/>
        <p:txBody>
          <a:bodyPr/>
          <a:lstStyle/>
          <a:p>
            <a:pPr>
              <a:defRPr/>
            </a:pPr>
            <a:fld id="{41B2BE72-86C1-4014-90AF-6A8398308A80}" type="slidenum">
              <a:rPr lang="en-US" altLang="en-US" smtClean="0">
                <a:solidFill>
                  <a:srgbClr val="000000"/>
                </a:solidFill>
              </a:rPr>
              <a:pPr>
                <a:defRPr/>
              </a:pPr>
              <a:t>8</a:t>
            </a:fld>
            <a:endParaRPr lang="en-US" altLang="en-US">
              <a:solidFill>
                <a:srgbClr val="000000"/>
              </a:solidFill>
            </a:endParaRPr>
          </a:p>
        </p:txBody>
      </p:sp>
    </p:spTree>
    <p:extLst>
      <p:ext uri="{BB962C8B-B14F-4D97-AF65-F5344CB8AC3E}">
        <p14:creationId xmlns:p14="http://schemas.microsoft.com/office/powerpoint/2010/main" val="11185123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858000" y="3256461"/>
            <a:ext cx="1969226" cy="1969226"/>
          </a:xfrm>
          <a:prstGeom prst="rect">
            <a:avLst/>
          </a:prstGeom>
        </p:spPr>
      </p:pic>
      <p:sp>
        <p:nvSpPr>
          <p:cNvPr id="23556" name="Rectangle 2"/>
          <p:cNvSpPr>
            <a:spLocks noGrp="1" noChangeArrowheads="1"/>
          </p:cNvSpPr>
          <p:nvPr>
            <p:ph type="title"/>
          </p:nvPr>
        </p:nvSpPr>
        <p:spPr/>
        <p:txBody>
          <a:bodyPr/>
          <a:lstStyle/>
          <a:p>
            <a:r>
              <a:rPr lang="en-US"/>
              <a:t>Agents</a:t>
            </a:r>
          </a:p>
        </p:txBody>
      </p:sp>
      <p:sp>
        <p:nvSpPr>
          <p:cNvPr id="23557" name="Rectangle 3"/>
          <p:cNvSpPr>
            <a:spLocks noGrp="1" noChangeArrowheads="1"/>
          </p:cNvSpPr>
          <p:nvPr>
            <p:ph idx="1"/>
          </p:nvPr>
        </p:nvSpPr>
        <p:spPr>
          <a:xfrm>
            <a:off x="685800" y="1600200"/>
            <a:ext cx="7772400" cy="4572000"/>
          </a:xfrm>
        </p:spPr>
        <p:txBody>
          <a:bodyPr/>
          <a:lstStyle/>
          <a:p>
            <a:pPr>
              <a:lnSpc>
                <a:spcPct val="90000"/>
              </a:lnSpc>
            </a:pPr>
            <a:r>
              <a:rPr lang="en-US" sz="2000"/>
              <a:t>An </a:t>
            </a:r>
            <a:r>
              <a:rPr lang="en-US" sz="2000" i="1">
                <a:solidFill>
                  <a:schemeClr val="accent2"/>
                </a:solidFill>
              </a:rPr>
              <a:t>agent</a:t>
            </a:r>
            <a:r>
              <a:rPr lang="en-US" sz="2000"/>
              <a:t> is anything that can be viewed as </a:t>
            </a:r>
          </a:p>
          <a:p>
            <a:pPr lvl="1">
              <a:lnSpc>
                <a:spcPct val="90000"/>
              </a:lnSpc>
            </a:pPr>
            <a:r>
              <a:rPr lang="en-US" sz="1800" i="1">
                <a:solidFill>
                  <a:schemeClr val="accent2"/>
                </a:solidFill>
              </a:rPr>
              <a:t>perceiving</a:t>
            </a:r>
            <a:r>
              <a:rPr lang="en-US" sz="1800"/>
              <a:t> its </a:t>
            </a:r>
            <a:r>
              <a:rPr lang="en-US" sz="1800" i="1">
                <a:solidFill>
                  <a:schemeClr val="accent2"/>
                </a:solidFill>
              </a:rPr>
              <a:t>environment</a:t>
            </a:r>
            <a:r>
              <a:rPr lang="en-US" sz="1800"/>
              <a:t> through </a:t>
            </a:r>
            <a:r>
              <a:rPr lang="en-US" sz="1800" i="1">
                <a:solidFill>
                  <a:schemeClr val="accent2"/>
                </a:solidFill>
              </a:rPr>
              <a:t>sensors</a:t>
            </a:r>
            <a:r>
              <a:rPr lang="en-US" sz="1800"/>
              <a:t> and </a:t>
            </a:r>
          </a:p>
          <a:p>
            <a:pPr lvl="1">
              <a:lnSpc>
                <a:spcPct val="90000"/>
              </a:lnSpc>
            </a:pPr>
            <a:r>
              <a:rPr lang="en-US" sz="1800" i="1">
                <a:solidFill>
                  <a:schemeClr val="accent2"/>
                </a:solidFill>
              </a:rPr>
              <a:t>acting</a:t>
            </a:r>
            <a:r>
              <a:rPr lang="en-US" sz="1800"/>
              <a:t> upon that environment through </a:t>
            </a:r>
            <a:r>
              <a:rPr lang="en-US" sz="1800" i="1">
                <a:solidFill>
                  <a:schemeClr val="accent2"/>
                </a:solidFill>
              </a:rPr>
              <a:t>actuators</a:t>
            </a:r>
          </a:p>
          <a:p>
            <a:pPr>
              <a:lnSpc>
                <a:spcPct val="90000"/>
              </a:lnSpc>
              <a:buFont typeface="Symbol" pitchFamily="18" charset="2"/>
              <a:buNone/>
            </a:pPr>
            <a:endParaRPr lang="en-US" sz="2000"/>
          </a:p>
          <a:p>
            <a:pPr>
              <a:lnSpc>
                <a:spcPct val="90000"/>
              </a:lnSpc>
            </a:pPr>
            <a:r>
              <a:rPr lang="en-US" sz="2000"/>
              <a:t>Human agent: </a:t>
            </a:r>
          </a:p>
          <a:p>
            <a:pPr lvl="1">
              <a:lnSpc>
                <a:spcPct val="90000"/>
              </a:lnSpc>
            </a:pPr>
            <a:r>
              <a:rPr lang="en-US" sz="1800"/>
              <a:t>Sensors: eyes, ears, ...</a:t>
            </a:r>
          </a:p>
          <a:p>
            <a:pPr lvl="1">
              <a:lnSpc>
                <a:spcPct val="90000"/>
              </a:lnSpc>
            </a:pPr>
            <a:r>
              <a:rPr lang="en-US" sz="1800"/>
              <a:t>Actuators: hands, legs, mouth, …</a:t>
            </a:r>
          </a:p>
          <a:p>
            <a:pPr>
              <a:lnSpc>
                <a:spcPct val="90000"/>
              </a:lnSpc>
            </a:pPr>
            <a:endParaRPr lang="en-US" sz="2000"/>
          </a:p>
          <a:p>
            <a:pPr>
              <a:lnSpc>
                <a:spcPct val="90000"/>
              </a:lnSpc>
            </a:pPr>
            <a:r>
              <a:rPr lang="en-US" sz="2000"/>
              <a:t>Robotic agent: </a:t>
            </a:r>
          </a:p>
          <a:p>
            <a:pPr lvl="1">
              <a:lnSpc>
                <a:spcPct val="90000"/>
              </a:lnSpc>
            </a:pPr>
            <a:r>
              <a:rPr lang="en-US" sz="1800"/>
              <a:t>Sensors: cameras and infrared range finders </a:t>
            </a:r>
          </a:p>
          <a:p>
            <a:pPr lvl="1">
              <a:lnSpc>
                <a:spcPct val="90000"/>
              </a:lnSpc>
            </a:pPr>
            <a:r>
              <a:rPr lang="en-US" sz="1800"/>
              <a:t>Actuators: various motors</a:t>
            </a:r>
          </a:p>
          <a:p>
            <a:pPr>
              <a:lnSpc>
                <a:spcPct val="90000"/>
              </a:lnSpc>
            </a:pPr>
            <a:endParaRPr lang="en-US" sz="2000"/>
          </a:p>
          <a:p>
            <a:pPr>
              <a:lnSpc>
                <a:spcPct val="90000"/>
              </a:lnSpc>
            </a:pPr>
            <a:r>
              <a:rPr lang="en-US" sz="2000"/>
              <a:t>Agents include humans, robots, softbots, </a:t>
            </a:r>
            <a:r>
              <a:rPr lang="en-US" sz="2000" i="1"/>
              <a:t>thermostats</a:t>
            </a:r>
            <a:r>
              <a:rPr lang="en-US" sz="2000"/>
              <a:t>, …</a:t>
            </a:r>
          </a:p>
        </p:txBody>
      </p:sp>
      <p:sp>
        <p:nvSpPr>
          <p:cNvPr id="2355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2355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00C54F8E-FEE8-4A0E-AA0D-6CC81AA51F1E}" type="slidenum">
              <a:rPr lang="en-US" altLang="en-US" sz="1400" smtClean="0"/>
              <a:pPr/>
              <a:t>9</a:t>
            </a:fld>
            <a:endParaRPr lang="en-US" altLang="en-US" sz="1400"/>
          </a:p>
        </p:txBody>
      </p:sp>
    </p:spTree>
    <p:extLst>
      <p:ext uri="{BB962C8B-B14F-4D97-AF65-F5344CB8AC3E}">
        <p14:creationId xmlns:p14="http://schemas.microsoft.com/office/powerpoint/2010/main" val="688495690"/>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heme/theme1.xml><?xml version="1.0" encoding="utf-8"?>
<a:theme xmlns:a="http://schemas.openxmlformats.org/drawingml/2006/main" name="1_bbn-upenn">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70C0"/>
      </a:hlink>
      <a:folHlink>
        <a:srgbClr val="B2B2B2"/>
      </a:folHlink>
    </a:clrScheme>
    <a:fontScheme name="1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Arial"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wrap="none" lIns="92075" tIns="46038" rIns="92075" bIns="46038" anchor="ctr"/>
      <a:lstStyle>
        <a:defPPr>
          <a:defRPr sz="1400" dirty="0"/>
        </a:defPPr>
      </a:lstStyle>
    </a:txDef>
  </a:objectDefaults>
  <a:extraClrSchemeLst>
    <a:extraClrScheme>
      <a:clrScheme name="1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1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1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upenn-bbn1</Template>
  <TotalTime>0</TotalTime>
  <Words>4907</Words>
  <Application>Microsoft Macintosh PowerPoint</Application>
  <PresentationFormat>On-screen Show (4:3)</PresentationFormat>
  <Paragraphs>1027</Paragraphs>
  <Slides>67</Slides>
  <Notes>63</Notes>
  <HiddenSlides>10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83" baseType="lpstr">
      <vt:lpstr>Arial Narrow</vt:lpstr>
      <vt:lpstr>Calibri</vt:lpstr>
      <vt:lpstr>Consolas</vt:lpstr>
      <vt:lpstr>Courier New</vt:lpstr>
      <vt:lpstr>Engravers MT</vt:lpstr>
      <vt:lpstr>Mangal</vt:lpstr>
      <vt:lpstr>Monotype Corsiva</vt:lpstr>
      <vt:lpstr>ＭＳ Ｐゴシック</vt:lpstr>
      <vt:lpstr>Symbol</vt:lpstr>
      <vt:lpstr>Tahoma</vt:lpstr>
      <vt:lpstr>Times</vt:lpstr>
      <vt:lpstr>Times New Roman</vt:lpstr>
      <vt:lpstr>Wingdings</vt:lpstr>
      <vt:lpstr>Arial</vt:lpstr>
      <vt:lpstr>1_bbn-upenn</vt:lpstr>
      <vt:lpstr>Equation</vt:lpstr>
      <vt:lpstr>Intelligent Agents, Search Problem Formulation and Uninformed Search</vt:lpstr>
      <vt:lpstr>Reminder – HW due tonight</vt:lpstr>
      <vt:lpstr>Outline for today’s lecture</vt:lpstr>
      <vt:lpstr>Review: What is AI?</vt:lpstr>
      <vt:lpstr>Review: Acting rationally:  rational agents</vt:lpstr>
      <vt:lpstr>Agents</vt:lpstr>
      <vt:lpstr>What about your robot?</vt:lpstr>
      <vt:lpstr>Agents and environments</vt:lpstr>
      <vt:lpstr>Agents</vt:lpstr>
      <vt:lpstr>Agent function &amp; program</vt:lpstr>
      <vt:lpstr>Rational agents</vt:lpstr>
      <vt:lpstr>Performance measure - example</vt:lpstr>
      <vt:lpstr>Rationality is not  omniscience</vt:lpstr>
      <vt:lpstr>Rational agents 2</vt:lpstr>
      <vt:lpstr>Outline for today’s lecture</vt:lpstr>
      <vt:lpstr>Task environments</vt:lpstr>
      <vt:lpstr>PEAS: Specifying an automated taxi driver</vt:lpstr>
      <vt:lpstr>PEAS: Specifying an automated taxi driver</vt:lpstr>
      <vt:lpstr>PEAS: Medical diagnosis system</vt:lpstr>
      <vt:lpstr>PEAS: Medical diagnosis system</vt:lpstr>
      <vt:lpstr>The rational agent designer’s goal</vt:lpstr>
      <vt:lpstr>Environment types: Definitions 1</vt:lpstr>
      <vt:lpstr>Environment types: Definitions 2</vt:lpstr>
      <vt:lpstr>Examples</vt:lpstr>
      <vt:lpstr>The Hardest Environment</vt:lpstr>
      <vt:lpstr>Environment Restrictions for Now</vt:lpstr>
      <vt:lpstr>Problem Solving Agents &amp; Problem Formulation</vt:lpstr>
      <vt:lpstr>Example search problem: 8-puzzle</vt:lpstr>
      <vt:lpstr>Example search problem:  holiday in Romania</vt:lpstr>
      <vt:lpstr>Holiday in Romania</vt:lpstr>
      <vt:lpstr>More formally, a problem is defined by:</vt:lpstr>
      <vt:lpstr>Solutions &amp; Optimal Solutions</vt:lpstr>
      <vt:lpstr>Art: Formulating a Search Problem</vt:lpstr>
      <vt:lpstr>Example: 8-puzzle</vt:lpstr>
      <vt:lpstr>Example: 8-puzzle</vt:lpstr>
      <vt:lpstr>Example: 8-puzzle</vt:lpstr>
      <vt:lpstr>Hard subtask: Selecting a state space</vt:lpstr>
      <vt:lpstr>Outline for today’s lecture</vt:lpstr>
      <vt:lpstr>Useful Concepts</vt:lpstr>
      <vt:lpstr>Basic search algorithms: Tree Search</vt:lpstr>
      <vt:lpstr>Generalized tree search</vt:lpstr>
      <vt:lpstr>8-Puzzle: States and Nodes</vt:lpstr>
      <vt:lpstr>PowerPoint Presentation</vt:lpstr>
      <vt:lpstr>Problem: Repeated states</vt:lpstr>
      <vt:lpstr>Solution: Graph Search!</vt:lpstr>
      <vt:lpstr>Graph Search vs Tree Search</vt:lpstr>
      <vt:lpstr>Uninformed Search Strategies </vt:lpstr>
      <vt:lpstr>Uninformed search strategies:</vt:lpstr>
      <vt:lpstr>Search Strategies</vt:lpstr>
      <vt:lpstr>Introduction to space complexity</vt:lpstr>
      <vt:lpstr>Review: Breadth-first search</vt:lpstr>
      <vt:lpstr>Breadth-first search (simplified)</vt:lpstr>
      <vt:lpstr>Breadth-first search (simplified)</vt:lpstr>
      <vt:lpstr>Properties of breadth-first search</vt:lpstr>
      <vt:lpstr>Exponential Space (and time) Not Good...</vt:lpstr>
      <vt:lpstr>Review: Depth-first search</vt:lpstr>
      <vt:lpstr>Properties of depth-first search</vt:lpstr>
      <vt:lpstr>Depth-first vs Breadth-first</vt:lpstr>
      <vt:lpstr>Outline for today’s lecture</vt:lpstr>
      <vt:lpstr>Search Conundrum</vt:lpstr>
      <vt:lpstr>Depth-limited search: A building block</vt:lpstr>
      <vt:lpstr>Iterative deepening search</vt:lpstr>
      <vt:lpstr>Nodes constructed at each deepening</vt:lpstr>
      <vt:lpstr>Total nodes constructed:</vt:lpstr>
      <vt:lpstr>ID search, Evaluation II: Time Complexity</vt:lpstr>
      <vt:lpstr>ID search, Evaluation III</vt:lpstr>
      <vt:lpstr>Summary of algorithms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2018-09-06T15:24:35Z</cp:lastPrinted>
  <dcterms:created xsi:type="dcterms:W3CDTF">2013-09-03T01:57:58Z</dcterms:created>
  <dcterms:modified xsi:type="dcterms:W3CDTF">2019-07-08T18:27:10Z</dcterms:modified>
</cp:coreProperties>
</file>